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8"/>
  </p:notesMasterIdLst>
  <p:sldIdLst>
    <p:sldId id="660" r:id="rId4"/>
    <p:sldId id="443" r:id="rId5"/>
    <p:sldId id="571" r:id="rId6"/>
    <p:sldId id="656" r:id="rId7"/>
    <p:sldId id="629" r:id="rId9"/>
    <p:sldId id="627" r:id="rId10"/>
    <p:sldId id="602" r:id="rId11"/>
    <p:sldId id="662" r:id="rId12"/>
    <p:sldId id="661" r:id="rId13"/>
    <p:sldId id="663" r:id="rId14"/>
    <p:sldId id="664" r:id="rId15"/>
    <p:sldId id="665" r:id="rId16"/>
    <p:sldId id="658" r:id="rId17"/>
    <p:sldId id="622" r:id="rId18"/>
    <p:sldId id="491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3E7"/>
    <a:srgbClr val="ECE8DC"/>
    <a:srgbClr val="A54C0F"/>
    <a:srgbClr val="FF9966"/>
    <a:srgbClr val="5C4600"/>
    <a:srgbClr val="F2C400"/>
    <a:srgbClr val="FFCC00"/>
    <a:srgbClr val="6E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6"/>
  </p:normalViewPr>
  <p:slideViewPr>
    <p:cSldViewPr snapToGrid="0" showGuides="1">
      <p:cViewPr varScale="1">
        <p:scale>
          <a:sx n="73" d="100"/>
          <a:sy n="73" d="100"/>
        </p:scale>
        <p:origin x="1042" y="58"/>
      </p:cViewPr>
      <p:guideLst>
        <p:guide orient="horz" pos="2160"/>
        <p:guide pos="38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C3DF14E-EA14-4D13-BC59-9C4CA57E249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6ADD2C-3D9E-4A39-A093-2F726A852A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ECE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44760" y="6448252"/>
            <a:ext cx="8735549" cy="36512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+mn-lt"/>
                <a:ea typeface="微软雅黑" panose="020B0503020204020204" pitchFamily="34" charset="-122"/>
                <a:cs typeface="Arial Unicode MS" panose="020B0604020202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 descr="图片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5" descr="图片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" y="0"/>
            <a:ext cx="121634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6" descr="图片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" y="0"/>
            <a:ext cx="1216342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2" descr="C:\Users\luo\Desktop\封面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288" y="0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0819" y="2130426"/>
            <a:ext cx="10363200" cy="1470025"/>
          </a:xfrm>
        </p:spPr>
        <p:txBody>
          <a:bodyPr/>
          <a:lstStyle>
            <a:lvl1pPr algn="ctr">
              <a:defRPr sz="4400">
                <a:solidFill>
                  <a:srgbClr val="FFFF00"/>
                </a:solidFill>
                <a:latin typeface="+mn-lt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219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  <a:latin typeface="+mn-lt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3610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0"/>
          </p:nvPr>
        </p:nvSpPr>
        <p:spPr>
          <a:xfrm>
            <a:off x="7440149" y="6173906"/>
            <a:ext cx="4142251" cy="369332"/>
          </a:xfrm>
        </p:spPr>
        <p:txBody>
          <a:bodyPr anchor="ctr">
            <a:noAutofit/>
          </a:bodyPr>
          <a:lstStyle>
            <a:lvl1pPr marL="0" indent="0" algn="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37B8B5-06FB-4632-AD1F-8E69CF0D1B2F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黑体" panose="02010609060101010101" pitchFamily="49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975807-ED83-43B5-9D74-1E451F65F7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350" y="44450"/>
            <a:ext cx="139065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4182" y="116633"/>
            <a:ext cx="11083637" cy="1080120"/>
          </a:xfrm>
        </p:spPr>
        <p:txBody>
          <a:bodyPr/>
          <a:lstStyle>
            <a:lvl1pPr>
              <a:defRPr sz="3600" b="1" baseline="0">
                <a:latin typeface="Arial Unicode MS" panose="020B0604020202020204" pitchFamily="34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idx="1"/>
          </p:nvPr>
        </p:nvSpPr>
        <p:spPr bwMode="auto">
          <a:xfrm>
            <a:off x="527051" y="1560514"/>
            <a:ext cx="11137900" cy="476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marL="360680" indent="-360680" algn="l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altLang="zh-CN" sz="2400" b="0" kern="12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黑体" panose="02010609060101010101" pitchFamily="49" charset="-122"/>
                <a:cs typeface="+mn-cs"/>
              </a:defRPr>
            </a:lvl1pPr>
            <a:lvl2pPr marL="720725" marR="0" indent="-3873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/>
            </a:lvl2pPr>
            <a:lvl3pPr marL="1081405" marR="0" indent="-332105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3pPr>
            <a:lvl4pPr marL="1441450" marR="0" indent="-332105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/>
            </a:lvl4pPr>
            <a:lvl5pPr marL="1787525" marR="0" indent="-306705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/>
            </a:lvl5pPr>
            <a:lvl6pPr marL="360680" indent="0" algn="l">
              <a:buFont typeface="Arial" panose="020B0604020202020204" pitchFamily="34" charset="0"/>
              <a:buChar char="•"/>
              <a:defRPr sz="2000"/>
            </a:lvl6pPr>
            <a:lvl7pPr algn="l">
              <a:buFont typeface="Arial" panose="020B0604020202020204" pitchFamily="34" charset="0"/>
              <a:buChar char="•"/>
              <a:defRPr/>
            </a:lvl7pPr>
            <a:lvl8pPr algn="l">
              <a:buFont typeface="Arial" panose="020B0604020202020204" pitchFamily="34" charset="0"/>
              <a:buChar char="•"/>
              <a:defRPr/>
            </a:lvl8pPr>
            <a:lvl9pPr algn="l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3610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0"/>
          </p:nvPr>
        </p:nvSpPr>
        <p:spPr>
          <a:xfrm>
            <a:off x="7440149" y="6173906"/>
            <a:ext cx="4142251" cy="369332"/>
          </a:xfrm>
        </p:spPr>
        <p:txBody>
          <a:bodyPr anchor="ctr">
            <a:noAutofit/>
          </a:bodyPr>
          <a:lstStyle>
            <a:lvl1pPr marL="0" indent="0" algn="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 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00" y="503238"/>
            <a:ext cx="11218333" cy="287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200" y="6686550"/>
            <a:ext cx="201613" cy="153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Arial Unicode MS" panose="020B0604020202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B006F1C-EDAA-49EE-BB08-C5867644A238}" type="slidenum"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2"/>
                <a:cs typeface="+mn-cs"/>
              </a:rPr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4183" y="116633"/>
            <a:ext cx="11083637" cy="1080120"/>
          </a:xfrm>
        </p:spPr>
        <p:txBody>
          <a:bodyPr/>
          <a:lstStyle>
            <a:lvl1pPr>
              <a:defRPr sz="2700" b="1" baseline="0">
                <a:latin typeface="Arial Unicode MS" panose="020B0604020202020204" pitchFamily="34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idx="1"/>
          </p:nvPr>
        </p:nvSpPr>
        <p:spPr bwMode="auto">
          <a:xfrm>
            <a:off x="527051" y="1560516"/>
            <a:ext cx="11137900" cy="476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marL="270510" indent="-270510" algn="l" rtl="0" eaLnBrk="0" fontAlgn="base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altLang="zh-CN" sz="1800" b="0" kern="12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黑体" panose="02010609060101010101" pitchFamily="49" charset="-122"/>
                <a:cs typeface="+mn-cs"/>
              </a:defRPr>
            </a:lvl1pPr>
            <a:lvl2pPr marL="540385" marR="0" indent="-290830" algn="l" defTabSz="6858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/>
            </a:lvl2pPr>
            <a:lvl3pPr marL="810895" marR="0" indent="-248920" algn="l" defTabSz="6858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3pPr>
            <a:lvl4pPr marL="1081405" marR="0" indent="-248920" algn="l" defTabSz="6858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/>
            </a:lvl4pPr>
            <a:lvl5pPr marL="1340485" marR="0" indent="-229870" algn="l" defTabSz="6858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/>
            </a:lvl5pPr>
            <a:lvl6pPr marL="270510" indent="0" algn="l">
              <a:buFont typeface="Arial" panose="020B0604020202020204" pitchFamily="34" charset="0"/>
              <a:buChar char="•"/>
              <a:defRPr sz="1500"/>
            </a:lvl6pPr>
            <a:lvl7pPr algn="l">
              <a:buFont typeface="Arial" panose="020B0604020202020204" pitchFamily="34" charset="0"/>
              <a:buChar char="•"/>
              <a:defRPr/>
            </a:lvl7pPr>
            <a:lvl8pPr algn="l">
              <a:buFont typeface="Arial" panose="020B0604020202020204" pitchFamily="34" charset="0"/>
              <a:buChar char="•"/>
              <a:defRPr/>
            </a:lvl8pPr>
            <a:lvl9pPr algn="l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4183" y="116633"/>
            <a:ext cx="11083637" cy="1080120"/>
          </a:xfrm>
        </p:spPr>
        <p:txBody>
          <a:bodyPr/>
          <a:lstStyle>
            <a:lvl1pPr>
              <a:defRPr sz="2700" b="1" baseline="0">
                <a:latin typeface="Arial Unicode MS" panose="020B0604020202020204" pitchFamily="34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idx="1"/>
          </p:nvPr>
        </p:nvSpPr>
        <p:spPr bwMode="auto">
          <a:xfrm>
            <a:off x="527051" y="1560516"/>
            <a:ext cx="11137900" cy="476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marL="270510" indent="-270510" algn="l" rtl="0" eaLnBrk="0" fontAlgn="base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altLang="zh-CN" sz="1800" b="0" kern="12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黑体" panose="02010609060101010101" pitchFamily="49" charset="-122"/>
                <a:cs typeface="+mn-cs"/>
              </a:defRPr>
            </a:lvl1pPr>
            <a:lvl2pPr marL="540385" marR="0" indent="-290830" algn="l" defTabSz="6858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/>
            </a:lvl2pPr>
            <a:lvl3pPr marL="810895" marR="0" indent="-248920" algn="l" defTabSz="6858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lvl3pPr>
            <a:lvl4pPr marL="1081405" marR="0" indent="-248920" algn="l" defTabSz="6858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/>
            </a:lvl4pPr>
            <a:lvl5pPr marL="1340485" marR="0" indent="-229870" algn="l" defTabSz="6858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/>
            </a:lvl5pPr>
            <a:lvl6pPr marL="270510" indent="0" algn="l">
              <a:buFont typeface="Arial" panose="020B0604020202020204" pitchFamily="34" charset="0"/>
              <a:buChar char="•"/>
              <a:defRPr sz="1500"/>
            </a:lvl6pPr>
            <a:lvl7pPr algn="l">
              <a:buFont typeface="Arial" panose="020B0604020202020204" pitchFamily="34" charset="0"/>
              <a:buChar char="•"/>
              <a:defRPr/>
            </a:lvl7pPr>
            <a:lvl8pPr algn="l">
              <a:buFont typeface="Arial" panose="020B0604020202020204" pitchFamily="34" charset="0"/>
              <a:buChar char="•"/>
              <a:defRPr/>
            </a:lvl8pPr>
            <a:lvl9pPr algn="l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Arial Unicode MS" panose="020B0604020202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1423D5-F266-4F72-A529-280A5C2CD9D5}" type="datetimeFigureOut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Arial Unicode MS" panose="020B0604020202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ea typeface="Arial Unicode MS" panose="020B0604020202020204" pitchFamily="34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E6314B-A096-49FF-B4E3-0C4F68A369D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Arial Unicode MS" panose="020B0604020202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9.png"/><Relationship Id="rId13" Type="http://schemas.openxmlformats.org/officeDocument/2006/relationships/image" Target="../media/image8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D4D447-5626-4CA2-92B0-5EA790C4B97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5A0BF9-BAB6-4D16-A198-E989346C082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554038" y="115888"/>
            <a:ext cx="11083925" cy="1079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>
          <a:xfrm>
            <a:off x="527050" y="1484313"/>
            <a:ext cx="11137900" cy="47640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sldNum="0" hdr="0" ftr="0" dt="0"/>
  <p:txStyles>
    <p:titleStyle>
      <a:lvl1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lang="zh-CN" altLang="en-US" sz="3200" b="1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Unicode MS" panose="020B0604020202020204" pitchFamily="34" charset="-122"/>
          <a:ea typeface="黑体" panose="02010609060101010101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Unicode MS" panose="020B0604020202020204" pitchFamily="34" charset="-122"/>
          <a:ea typeface="黑体" panose="02010609060101010101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Unicode MS" panose="020B0604020202020204" pitchFamily="34" charset="-122"/>
          <a:ea typeface="黑体" panose="02010609060101010101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Unicode MS" panose="020B0604020202020204" pitchFamily="34" charset="-122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SzPct val="120000"/>
        <a:buBlip>
          <a:blip r:embed="rId14"/>
        </a:buBlip>
        <a:defRPr sz="2000" kern="1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0725" indent="-387350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Blip>
          <a:blip r:embed="rId14"/>
        </a:buBlip>
        <a:defRPr sz="2800" kern="1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081405" indent="-332105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Blip>
          <a:blip r:embed="rId14"/>
        </a:buBlip>
        <a:defRPr sz="2000" kern="1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441450" indent="-332105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Blip>
          <a:blip r:embed="rId14"/>
        </a:buBlip>
        <a:defRPr sz="1400" kern="1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87525" indent="-306705" algn="l" rtl="0" eaLnBrk="0" fontAlgn="base" hangingPunct="0">
        <a:lnSpc>
          <a:spcPct val="120000"/>
        </a:lnSpc>
        <a:spcBef>
          <a:spcPts val="600"/>
        </a:spcBef>
        <a:spcAft>
          <a:spcPct val="0"/>
        </a:spcAft>
        <a:buBlip>
          <a:blip r:embed="rId14"/>
        </a:buBlip>
        <a:defRPr sz="1200" kern="1200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92469" y="1828800"/>
            <a:ext cx="9932276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伦理汇报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制作要求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、汇报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按照模板要求制作，不能使用申办方自己的模板。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、汇报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需简洁明了，汇报时长约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分钟。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、所有字体大小需统一标准（标题：黑体加粗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28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号 正文：黑体加粗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号）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3671" y="663879"/>
            <a:ext cx="2423329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研究目的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AutoShape 4" descr="data:image/jpeg;base64,/9j/4AAQSkZJRgABAQAAAQABAAD/2wBDAAgGBgcGBQgHBwcJCQgKDBQNDAsLDBkSEw8UHRofHh0aHBwgJC4nICIsIxwcKDcpLDAxNDQ0Hyc5PTgyPC4zNDL/2wBDAQkJCQwLDBgNDRgyIRwhMjIyMjIyMjIyMjIyMjIyMjIyMjIyMjIyMjIyMjIyMjIyMjIyMjIyMjIyMjIyMjIyMjL/wAARCADcAQ4DASIAAhEBAxEB/8QAGwAAAgIDAQAAAAAAAAAAAAAAAQIAAwQFBgf/xABHEAABBAEDAgMEBQgGCAcAAAABAAIDEQQFEiEGMRNBUSIyYXEUQoGRsQcVIzNicqHRJDRSksHwFjVDU4KisuElRGODk8Li/8QAGgEAAgMBAQAAAAAAAAAAAAAAAAECAwQFBv/EACcRAQACAQMDBAIDAQAAAAAAAAABEQIDBCESMTITIiNRFEEzQlJx/9oADAMBAAIRAxEAPwDyykwCCYBescIQE4CACdoQiItWAIAJgghAThKAnCRjXZMEEQEGYIhQBMAkYhMEAE4CDQJwEAEwCRoE4CACakAQiFAEwQYogKAJg1IxATBBMEGiYBQBMAkECYKAUmAQaUmARHZFICEwHKATDumYgJwLQCsaOEg83ATAIhqYBXMsygbwnAUATAIJAE4CgFJwEGgCalAE1JJBScBQBMAkaAIhqYBMAgwATUiEQEjEJgEAE4CAgCYBEBGkGgCYBEBMAkaBqZQJgEjAC0wbSICYBAABMBaIam2oMAE1IgI16IABFENTBqAACcIUmASBmhXNHCrAVg7IDzoBMAoAnCuZQA5TgIAJxXqEHEIAnAUAThp9EkqQBNtRDCO7SPsTBp9ClaVSACYBQDjkj701tAvc2vmErOkpMApbf7bP7wU8WIGvFj/vBB0ICYBK2WMmmyMJPxWYzCyZG7mQucPUJXAqVACcBZI03MAs47/uSOx5Y/fie35tRcH0zCqk4HKACcBAQBNSICYBBgGpwEQEwCQgAEwbymDUQEGlIogWmAQAATBqICakgFKUmATAIBQ1OGpgLThqDKGpw1MGpw3hIPNwEQE9KUr2Wncfk10/EzMzPdlYkM5jYzZ4rA4Nsm6BXpH5g0qQf6vgYf8A02Bq87/J05kTNUe9zgA2Og11bj7Xs35L1bHaBEwC6DRXN+S4+7ymNWal1dtjHpw1D+lcF36umfOMFYWR0VHkAjwcWf4OYAf4hbiLUMo5GoMOHJtgnZHC5zdrZAQAaIu6NnsO47d1l6XqbsrWs3Bfp2ZjnF7Tytb4UoPYtIJ8uaIBWf1s4/a/oxck3oRrgK0rFA8rDFa3oShxp+GPsYu6I5PzQS/JzP08XEDoWv8AyWEPsZ/JIOkWtz24hwoA50RlD9g2UCARuA97kGvRd1SiPydT7Hp4uPb0U5v1cQfd/JWDo54+tij/AD8l1nkgl+RqfY9PFzA6SeP9vjj5A/yTjpM+eVCPk0rpFEevqfY6MXODpNvnlx/ZGUf9Eoj3y2//AB/910VKJevqfZ9GLmX9FYL/AH5WO/8AZH81S7oDSXd5Hg+rW1/iurKClGvqf6L08Ppxs/5O9LbjyvjzMoSNYS2w0i68/NecgcBe7Sj9BL+478F4cG8Bb9nqZ531TbJuMMcaqChqcNRDU23hbWYqYBMGpttJGUBNSICYNQRQEwCZrU7WoMganAThqbakCtCcBENTBqAgCYDhQBOBwgnnFI7U1IgK5TTt/wAn7SMbUiZHRskLWOc0XxtefLn0PkvWYmnaAe9Ly3oUAaLn3G126YVfkRGTwvV4xdX/ABXG3c/JLqbePjhzmD+kzM9xklk36nG5rHbKFEjjYb+ryHc00WCFldMMc/WdcyTPqGx05a2HJlY9lAcPjoW0HkbSTQCswS98m58LY5Ham+yMfwHPAbwXC7Jrjd9YAGqVvTTC2TWJPFwpw7LfU2IzaDTQC1/tG3tI2mq+Sxyvhua5XI6r1tj6TqnUGFlS4MD9Pwo8jFE82x2Q9zHO20Tzy0DjnldcuXzukhnaj1HlSyYzjquFHiwl8O50BbG9pdZ+LgePRRhI0HWWAMXBdmCZs02NjTZLoYXPixTMBtEjvqgk0L+ZUd1xpDW5jgzOc3FyPohLcUnxMjeW+FH/AG32LoeXJWtH5PwzUIMnxNPyYzj40OQzMxXSG4Whu6OnACwOzgaNFZr+jd2kuxWai+LKZqsmq42SyIHwpHPLgC0mnCnEH1+CfBcnz+ttP00D6Th57HsgGTksdG1rsWIuLQ6QF3qCabZoWg/rbDbqDscYGccePOGnyZga3wmzGtg72Q6xyBxYtU5nRb87UYdSn1DHkzjjtx8l8unRSMlDXEtLWOJ8MiyLBPHdY2B0jkz6rqE+dlZMOEdadnRYTQzw5tob4byfeAsctvnaEcDkuB1Tnai/HOZi5WBevuwIxE6MiQAP9iTkmht9oirNVxau07rKbXvo+PjaZk4J1HFlmwcmaRjg8xkB4octq+Ce/wAFsIuksaPM8b6blOjbqn50jhO3bHKQ4OANWWncTR7UKVundLYOl/mnwZJ3HS4JoIC9w5bIQXbuOTwK7I4Da4jJ2YkTcl4fMG+24eZVyKCRghRTIJgkn6mQfsH8F4ntXtsnMb/3T+C8WI5XR2H9mTdforW2U4Yb7Fc31Y7UGx4zcR0jYnWH+G6iXeQ9ey1L+mtXGlPz342pEbmhtwyEOBBJdu7UDwt8yzxjbu9p9D9yIafSl5a98kLGgfSWyjuCSB+NrM0PO1h+rwRQSzvaXjexzyRt8+6JmIPo4t6QGpgE1eiYNQrKGpwEQE4CDLSNJg1MAkQAJgFKTAIJAE7RwoAnaOEE852o7U9IgK5B3vQQkZo2ZNG5rfDyQ4lwJHuV2Hfv8V6i2wCW9wDXzXmfQcLZNHnL/c+l80QHe60cX35IXp7AuLuv5JdPQ8IaDQmyRYGneNjPxpX5csr2OgMZB9om22a+d0QAfOlk9JuifpeXJFiSYv6RwMb9tmmgB9t4O4UfVbDNxPpMYex+yeIPdC7YHBry0gGj3q+y1PRUwm6byJTNgzvdNI582DGWRvcWtJsEn2gTRrgEV5LJPZfDoL5Wlyjq8GdlPxfFmhc22NfTgDtbQaOK5JJu/dpbo8OK5/O6ohwuootPfGwYjYpnZOW53ETmRiTaB5+yQT6WAkYNn6hMjJX44po9qJjWAOvYTyTdj2wDdFEP6jcHHwmAuoAOMdM4bZ47g+3x3HC00nWmpSYsphwMWLJjflyOjme5wEMEbH0a7PdvA9Bz3pbXM6uhxcuDGj0zNyHTMx3botga0z2I2ncRySKPp3PCZJLi9RGMxjKjk3nlz9raFuBFAc2CPtC2mlQ5UGnxxZr98zeAd24hvFAmhf3LQM66hmGO6HTMkxv+jtmc6RjTA6aUxsaR9blrrI+H2dYg0QRQSCKKIJhFFFEArx+jf+6fwXjZbyvZH/q3fI/gvIC3krobH+zJuf0wc3D+kticSAInb6PnwupxfyndMY+hfmbJfmY88Ue17HwEgfda0GTkx4OLJkykBsY3fM+QWkwujPzpnZGfqGU/HZNjghrG25zvNv3eas3WETEShoZVwTUuoenMh7nRZzDfrA/+Sy9O0d8OTHnHaGPZuaNtEgjgpJPyb4mLnCTIZny4zzbAYhFY9bJ5+xb5s4fLLikBr8UhgFUTHXsOr5cfMFVbfG87lZrZT01CBqYNThqNLoMhQ3lc1l9YMxsqWCPBc/wnFpc9+3tx2pdS0chZHS/QWhamyabUcJ08skhcXeK5p5N+RWbdZ54Y3hLTtI0pyn1YuHFHrTYS1+nkSA0W+J2/gmZ1zi3UuHI392QH8aXV9T9K9N6LmTCDQo5Qa2mbIlNep4cLXneq6Zizu3Y+NBhAeURc6/7ziscbjX+3Qyw2VcYy73AzIdRxI8qDd4b+24UVlhq1PTEIg6exYg4u2giz58lbkBdPGZnGJlxs66prsAanAUAThtpoPPtgHYKBit2ohhVtlTv+g4d+jH9LGwfTbO49+G8Af57r0loXnXQ7S3R2+xuvLd3Nf7uvJejtC4u5n5JdLR8IRxLY3uFWGki/kud6SzH5WhZ0jtXwtSG9zo5MXH8Da0gWHM8juDvIea6OSxC+g8naeGe928vj6LTdPmZ3S8r8g6i5xe8NfqUYZkFgd7O8AD418OfNZp7Lobc9ytNk9K6Hmam3UMjTMZ+SN5c50YIkL27SXA+9wPNbl3vu+ZUpINA/ovp90T426cyFj5nyuEDjFZe0Nc07a9kgUW9lsZdJwJcr6S/GaZd0Lt1ngxEmPj9kk0s0ixygmbncro3TsnUMCdrIoYcNzXNijgbucWvMgHiHkN3G6/iLK6FFRABBNSFIIqiNIICIIqIBJeInn9k/gvHsjI8EAMY6SR3ZrfxXsM36iQ/sO/BeRY2I2XIEzx+k7g+not2zyqJZ9eLmAh0sZFT6g4Oewh8cPYNNd/iVto8IxmLxS1zpOQGv7fA+Su+hvxhuma4Hbbdwq/ikhx3vdvJNn0Wicr5tXVJPuDRtsnsLdaw5ovFl3ubU8bS3fXIHmD8FvcbRmZWDkS/TAJo+REW1YHflat8cjA4bjZPJHmljlE8R+hzHdgRvN7XgBw9FdSabDMsR2X4jRub81IgXRtJbRI5Hor8crU540AC1WXNqI6jwcfA1CfFEkTnPEbuDR715rY54yxhP+gtYcg0Gl3YfFa/T9O1jHmGTkRvnneNrZWA3Q8hR/BGXTMVJY3fBcqTXciRodqj5WkC3Pxg6vhysefT8uLOxgc3xonTBrx9Hjbubz6Cx2H3rpMWWfInMZxpHuLC1m4gc1xyTQWDlnJyIQGYTw5ptri/sQeDwqo08Lqlk5ZfbMawNAa1oDR2A7KwBYemyZz/EZmwtY5tEOYeCD5LYBquUSUBO0UFKTAIJwoYaTBnwWUIURFXkrLT6Xc9DsaNKi3OLf6U+jtuz+j4XoDQuM6MY4dOxbexzva+XC7Vo4XF3E/JLoaUe2BCx5cYQwZsge4mctcQew7DhZQHklyh/RJB61+IWZbCp3vH5qIn3j80KTICgU1IUgyqIqUgAoipSCKoQioggUpFRBqco7cPId6ROP8CvP9KxY5oW5G3hxqj5Uu81R3h6PnP/ALOPIf8AlK4bpXMxs7RYX40rZAHODq7tPHBV2nMxE0hlES6VmLq1RZETXyNaAGWA4bfkfJYEumak+Z734kluJJplDn4Lb6hgazNNgz6dNsx2Y8TZGbvfImY4juK9kGzRsWPNYbcvrQYxe/GhMjIXvLPBFuktgDR7QB4MjhXvbQCfNKM57jpYg0vNA5xpj8C1Xt0qYtBdjG/i1Jnax1Liukccfbj74I43nE9t+90bS4Nut3tP9gnih9uI5nV00glla5krmRuaNrAyImMh1C/evkg2OVOM8i6YbJunCE/q2N481z+oxQxZWyItND2tvkTyt0dLyX6Yxk3hyZj3h8z5nEtLhxYDaHYDgUOStNqEDsadrJJA922yWsDQOfIK/bZTOanWiOlVj22Sx6LKMrA4PLKI828KjBj8aVw3tYA0kveaDR6krcHp7OLbaxj2kWCx4Nq7UzxjL3IYYzOPDW78M8+Dz8W3/irWyYjqDYf+X/uskaFlg07Hdx8R/NXM0gxfrYy3nzKrnPD7TjHJrMkM8E7ImsbY7eaxAFtdTdjQ44iaf0jiKBPeu61QIV+lN4qdWORpMAgCiFaqpznhJhF8FmeCp4SdrHadKsLOnsamgk5nb7V1zQuc6YjcNAxNrSf6Q4mvIWV0zQuNrz8kt2n4wgCTI/q5/eb/ANQVtJZhcNftN/FUpsc90UaUpACkKT0lNAEkgULNlMEIUpEloItwFmhZ7n0VTMnHklEUc8TpC3fsa8E7bq69L4QFlKIGWIUDLGLNC3jk+nzT0gFpYGsati6JgOzMonaDtaxvvPd6BbDsvJ+v5tQfr5jyxtx2N/owb7pb6/O+6nhj1TSnW1PTxuG7k/Kbij9Xpk7v3pWj/AradOdZY2v5UmK+D6NOBujaX7vEHnRruPReRn1W36Z0vN1TW4GYT3ROicJHzj/ZAHv8/IBXZaeMQx4bjUnKIeu68dnTuon0xn/gvPugMcRaFY3U6RzuZGvHYdiOa/eFrvepHbOmdSNj+ru7riug2NHT7C3E+jbnuJpwLX/tNI4r+Sjh4t893eZUuJDHjPl1F+HKMUvtnnGyi4nj4/ySwuM4k+j9QBzY3eG7cxppx5oknnz+74LLl0bT9Sx4H5mJHLI2HYHmwQCOeR/kLHl6V0mSExPge5hk8Ta55IBoihfYe07j4lUcJizEyTlRu/PLpWR04xbGW4H1I8j8llShYOm9N4uk6lPl473bZIhE2IjhosEm/PsPgFsJeyf/AAmveO65HXzWoD9xdg8d1x3UP+sv+ALXtvNRreI6HC3IkyWPYHtMLgWl23cCDxfl81tBosMZaRiavAQS4PilElDgkXd1wOP5rD6XhbkZOTC+9j49rqNGja6rG0aLFyIZYp8kNibtbCZLZ2I7falucvkS0fFz02mvx5XNZma0GGzTfaBLeSCb+tt7n17+S1b9MiPggza28imx749oa0ADz+XPryvQn9vitfle6VRjkslwMmG1mQ/K+gyQGQlxdLLudZ7gDyCi22sGmD5rTWuloT7GPV8lgKeyqQU4KttXTBdlwN+uFS7UsZv1x965F3i+bnfek2OPqmdve+jZWZHTWPLGQWl7+37y6EBcl+TYBvRmK0kbjJKa+G5deuNrfyS36fjCAJZf1Y/eCdLJ7n2hVJsdaeaLWW4LIsdwkkc+YSOmIsNLiWH07U37R6LcrmptLyocOefVNRZLC32yKkIjIeHcAGyDVUeR5ealBMjGx9alOXkSSxNe6JzcWnhzRy0i6HI4PPeisSbSdQyYj9L1WNwbuaSXlg205tmqv3h34sKw6Xj4mZjvydWfK+B4d4bndtrQTxd9wXefvVVLDzMTSZMWXKGdsfJM4RzSNDmu908UDbfaBo/PysAZ2VhY74sNk2tiM4j3vvxGudVnm3WQ4BwF/wA1gYMWkYuNbtWJjlheGMcxofTxtJAaPTgCvUqv/wAFikiY3Gy3tjAaZ4+Kpz3B489wLT9h81fl/QtLzZosfCgkMTmM3GdxtwBdsI/t8Cv3uUwtxNCwMp8WRgPdHFFkHfcdB+1wd7IrtdDd6BdMtDNqL8CafCwdNc1jZNokBsF3a9tduPVdAQLKUghC0vUmnafqWBHBniXcZAITA3dJurkNHnwDfwFreVyFxOuZuoO05uqYL5WZjppIvDZW7HjYx7nMIIPtEtaXce1wAQKKcXZTETFSxo+itIHbA1uX4vLGD+JC6Lp/D0/TWZGFh4kuJM0h8kczg57geztwJtvcfAghcweoepNSj8OGN8DtzXMdDgvO4A2bLjQ2kbCD71nstnpM2sZ0UEmpR+Dq4yS6FvhbBFBx4gd6sPYerqomrU8pmY5lDHTwxn2w2/VZrpXUB/aj2/eQuR6F0r6HpUMAx5I/FJkqQg9+LafMcLofyhTnG6Qlc01vyIY7+BeFZ0+0CHTh5/Rgf+ZyljPsOfJ1sLNkLG+jQFRn5YwcGbKdG+QRt3bWDkrKHZY2bKYMV8gaHVx7XYXxZ+A81n/acxxw4N3XmcyQF2JjlgNkNuyPgbXZCQTQMlDXtD2h214pwvyI9VyzI4o3Rynp7Jila4F0r8Vmxh3e9293zPoF1TXulgZI6N0bnNssd3CuymJ7Qp08c8b65tivC43qDnU/+ALptWknjgjGPI6N7n7bbFvvg8fD5rzjqXX4tI1MQ5jZBK6MPp7tzqN964B47BaNt5I6vZ0WivyYodQfhuiZljHcYXTe4H7Tt3fC103R2VruZ07FL1FDjRajvc1wx3Atc0Hg8WAfgCuM6G1iDXMvJixXNsMo722OQe4811mVqOJosjsbHzMTFaNsZY8bQJSb4sVRF+ajuZ99UlpeLoHha7LvYVr/AM/yv/RNytPfONzS0SNve08it3kKta7P6iZtk26lp7xE1pkDDZaT3ur/AILPjayWNrThtYL5J7eq1C2OoRzi3Tva+32yvqiu3ZYFfBdLQ8GXUj3AjalI0rbV00ub08+Llgv4LTvxDG7a4V817IdOZJw5jSsDL6SxMwe03afUd1VGvj+0+ll9A4xb05gygCg2Vt3z75K61cxouLqGgYQxWhmViNJLQBte2zZ581vMfU8Wd2zeY5P7Eg2lc7ViZymWvDKKplpX+4U9JX8RlVJsZzgxhc401oJJ9AFz79Q0aDFniY+WSLNkL5XW8inAFxBPo0gkDyK6EtsEevoaWJFo+nQfq8KBvFH2bsfb/kpk0eVnaDnZUkr8XJmkeWtc9gLR7IIu7HYO+2x3Wx07DwM3RsYuwImREF7YXHeGEgtPPy4WzZjQMJcyCJpNAkMAuhQ/gnDQOAAB8AnYUDBxGvL240IcRROwXXJ/En71YIYw9zxGwOcbc4NFk+pPmrNp9ChbQaLhfpaAihSGWJoNyN+9Ys2rYEDXF+UzjyALj9wFoDLWvyMLIZmnM098LJZGhs7Jg7ZJXuu9nkOHa/McHsFinqnTrpkebIf2MOT/ABAQPUZdxDo2qSH4xMYP4uQKZfhaw/3s3CYP2MZ7vxer8LD+jeJJJKZsiU3JKWht12AA7ADsPme5WsOr6w/9T05KB6zZkTfw3JoszqN0zDJpeBHDuG8DKe5+3zr2Kv5pk0/5UiP9E4I7A8TUMdvPzJ/wWs6Lyhg5ZjyJHkVQBslv2enyXR9VaKeqNJGBPFJjtbKJWyb2n2gCBx9q5+Lo/U8eIMOVFMR2Nlv49lo0q6KlTnPuelRZEcrQY3tdfx5Uke5tja036rzUw9Uae8OgbK9jeNvDwVhza71bGwt+ju8S+5xnVX2FL8bniT9Xjs9EfHjsILcGC2mxx2WNkalK26iaPmSV5s/W+spHH9GfsxHfzQ8fq/J2/oZR61B3+8KcaFd0J1Zl1+oatktY7bIGGvqDleMdV4s+Zqz8mUvfvFBx5teiR6N1FmkDIuNnnucB/P8ABbs9N48uA3FyWMfTaL6ok+qtw6cJQz90PO/ybTyaNkZmTG0FwLPZd2Ioro9cyfz1M+UhsRM7JyO49kVSzsXo2TTZZ3Y03jRyAeyRTm1+KWTSsiAkyQHbVe6VOeiZ6pPC4ioajDc1usHL3AsOTPNtHepKofYqI9HlvULnYBlBobQJ21Xf7lshjwxu4h2k/ArOx8ffW1p+QBSnHBPqyXzzPy2AlgaAeKNrGML/ACC2mPjyMa4+E4ehcEXY0ju5pPGYjiFeXdqvCPmiGLZfQx9Z5+wJhiRjyJT6kadQKCdrwkoqAFYV9M+Jw2hGWCCdtSxtcPiFVH7oVrVXKyFTMeTH/q2Q5rf92/2m/wDZW/SXmMiSEgjzYbB+SKDuyU89zjjs1+Tk6k97Bg4kTR9d+W8t+4Nu/tpLWtOHtZGAz9yFx/FyzihuRR217sXV399Tjb+7CB/Cv8VW7SdQkH6TW5gPRkf/AOltdylooracdOAu3S6rnvd6hzB/9SoelsB/63J1KUeYdmPAP92luLUtMmob0noYILsHxCP97NI//qcVmR6PpcQpmn4w+cYP4rLtC0AGQQRio4ImD9lgCIpvYAD4BAlKSgHLlNypLrKIcmQzOJaqmWTymkNhKxOOxTHK3ZY5CrewjsrgUrzwiJkTixXbgq3X6FZBCQtUrRpjEu9VU51eayXBUPHkp4yUwDHHzT7yPNKxtlMWBOZ5EQRz3ep+9IZD2s/enLFW5qLFKpHkhUFxV72KotKsiUZhXZUspi3nsoGp2VOnLEAylftUpYraKK0UnUpFIwUPIR4USCsj4IEKxCgUwq5R5T0htTsE5RtNSFJAFEaQQQFKU6BCZqlE9cIFqYpW5Bp5VhCWvgiyOHcJXHhRAoBECVECmStyqcLV5CQgqUSVEaE6G2kewRYopaqnBWlKRaYY7h6KstWSWpC3nspRJUxyxQMCyNiGz4J9RU6SlKViiy2upXSFKxSkWFdKKyh6IUEAiFBOAge6AWkKTqICulKTkIUgiUhXKtoIUEBXSFKwgIEIsK6QIVlKULTsKiEKVtBSgiwoLVNqtICFJ2FJagWj0V9BCgiwxyxLsKyKChATsqY21AtKyqHoloIsUxtvwSbCsogc8IAD0TsUxdimxZW0V2Q2j0RYpimMqCM1ysraL7I7R6J2T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6" name="AutoShape 8" descr="http://img1.imgtn.bdimg.com/it/u=3652739021,3675634560&amp;fm=21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487" name="AutoShape 10" descr="http://img1.imgtn.bdimg.com/it/u=3652739021,3675634560&amp;fm=21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Text Placeholder 5"/>
          <p:cNvSpPr txBox="1"/>
          <p:nvPr/>
        </p:nvSpPr>
        <p:spPr>
          <a:xfrm>
            <a:off x="455613" y="1309688"/>
            <a:ext cx="11379200" cy="5257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zh-CN" altLang="en-US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3671" y="663879"/>
            <a:ext cx="3756081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主要入选标准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9" name="AutoShape 4" descr="data:image/jpeg;base64,/9j/4AAQSkZJRgABAQAAAQABAAD/2wBDAAgGBgcGBQgHBwcJCQgKDBQNDAsLDBkSEw8UHRofHh0aHBwgJC4nICIsIxwcKDcpLDAxNDQ0Hyc5PTgyPC4zNDL/2wBDAQkJCQwLDBgNDRgyIRwhMjIyMjIyMjIyMjIyMjIyMjIyMjIyMjIyMjIyMjIyMjIyMjIyMjIyMjIyMjIyMjIyMjL/wAARCADcAQ4DASIAAhEBAxEB/8QAGwAAAgIDAQAAAAAAAAAAAAAAAQIAAwQFBgf/xABHEAABBAEDAgMEBQgGCAcAAAABAAIDEQQFEiEGMRNBUSIyYXEUQoGRsQcVIzNicqHRJDRSksHwFjVDU4KisuElRGODk8Li/8QAGgEAAgMBAQAAAAAAAAAAAAAAAAECAwQFBv/EACcRAQACAQMDBAIDAQAAAAAAAAABEQIDBCESMTITIiNRFEEzQlJx/9oADAMBAAIRAxEAPwDyykwCCYBescIQE4CACdoQiItWAIAJgghAThKAnCRjXZMEEQEGYIhQBMAkYhMEAE4CDQJwEAEwCRoE4CACakAQiFAEwQYogKAJg1IxATBBMEGiYBQBMAkECYKAUmAQaUmARHZFICEwHKATDumYgJwLQCsaOEg83ATAIhqYBXMsygbwnAUATAIJAE4CgFJwEGgCalAE1JJBScBQBMAkaAIhqYBMAgwATUiEQEjEJgEAE4CAgCYBEBGkGgCYBEBMAkaBqZQJgEjAC0wbSICYBAABMBaIam2oMAE1IgI16IABFENTBqAACcIUmASBmhXNHCrAVg7IDzoBMAoAnCuZQA5TgIAJxXqEHEIAnAUAThp9EkqQBNtRDCO7SPsTBp9ClaVSACYBQDjkj701tAvc2vmErOkpMApbf7bP7wU8WIGvFj/vBB0ICYBK2WMmmyMJPxWYzCyZG7mQucPUJXAqVACcBZI03MAs47/uSOx5Y/fie35tRcH0zCqk4HKACcBAQBNSICYBBgGpwEQEwCQgAEwbymDUQEGlIogWmAQAATBqICakgFKUmATAIBQ1OGpgLThqDKGpw1MGpw3hIPNwEQE9KUr2Wncfk10/EzMzPdlYkM5jYzZ4rA4Nsm6BXpH5g0qQf6vgYf8A02Bq87/J05kTNUe9zgA2Og11bj7Xs35L1bHaBEwC6DRXN+S4+7ymNWal1dtjHpw1D+lcF36umfOMFYWR0VHkAjwcWf4OYAf4hbiLUMo5GoMOHJtgnZHC5zdrZAQAaIu6NnsO47d1l6XqbsrWs3Bfp2ZjnF7Tytb4UoPYtIJ8uaIBWf1s4/a/oxck3oRrgK0rFA8rDFa3oShxp+GPsYu6I5PzQS/JzP08XEDoWv8AyWEPsZ/JIOkWtz24hwoA50RlD9g2UCARuA97kGvRd1SiPydT7Hp4uPb0U5v1cQfd/JWDo54+tij/AD8l1nkgl+RqfY9PFzA6SeP9vjj5A/yTjpM+eVCPk0rpFEevqfY6MXODpNvnlx/ZGUf9Eoj3y2//AB/910VKJevqfZ9GLmX9FYL/AH5WO/8AZH81S7oDSXd5Hg+rW1/iurKClGvqf6L08Ppxs/5O9LbjyvjzMoSNYS2w0i68/NecgcBe7Sj9BL+478F4cG8Bb9nqZ531TbJuMMcaqChqcNRDU23hbWYqYBMGpttJGUBNSICYNQRQEwCZrU7WoMganAThqbakCtCcBENTBqAgCYDhQBOBwgnnFI7U1IgK5TTt/wAn7SMbUiZHRskLWOc0XxtefLn0PkvWYmnaAe9Ly3oUAaLn3G126YVfkRGTwvV4xdX/ABXG3c/JLqbePjhzmD+kzM9xklk36nG5rHbKFEjjYb+ryHc00WCFldMMc/WdcyTPqGx05a2HJlY9lAcPjoW0HkbSTQCswS98m58LY5Ham+yMfwHPAbwXC7Jrjd9YAGqVvTTC2TWJPFwpw7LfU2IzaDTQC1/tG3tI2mq+Sxyvhua5XI6r1tj6TqnUGFlS4MD9Pwo8jFE82x2Q9zHO20Tzy0DjnldcuXzukhnaj1HlSyYzjquFHiwl8O50BbG9pdZ+LgePRRhI0HWWAMXBdmCZs02NjTZLoYXPixTMBtEjvqgk0L+ZUd1xpDW5jgzOc3FyPohLcUnxMjeW+FH/AG32LoeXJWtH5PwzUIMnxNPyYzj40OQzMxXSG4Whu6OnACwOzgaNFZr+jd2kuxWai+LKZqsmq42SyIHwpHPLgC0mnCnEH1+CfBcnz+ttP00D6Th57HsgGTksdG1rsWIuLQ6QF3qCabZoWg/rbDbqDscYGccePOGnyZga3wmzGtg72Q6xyBxYtU5nRb87UYdSn1DHkzjjtx8l8unRSMlDXEtLWOJ8MiyLBPHdY2B0jkz6rqE+dlZMOEdadnRYTQzw5tob4byfeAsctvnaEcDkuB1Tnai/HOZi5WBevuwIxE6MiQAP9iTkmht9oirNVxau07rKbXvo+PjaZk4J1HFlmwcmaRjg8xkB4octq+Ce/wAFsIuksaPM8b6blOjbqn50jhO3bHKQ4OANWWncTR7UKVundLYOl/mnwZJ3HS4JoIC9w5bIQXbuOTwK7I4Da4jJ2YkTcl4fMG+24eZVyKCRghRTIJgkn6mQfsH8F4ntXtsnMb/3T+C8WI5XR2H9mTdforW2U4Yb7Fc31Y7UGx4zcR0jYnWH+G6iXeQ9ey1L+mtXGlPz342pEbmhtwyEOBBJdu7UDwt8yzxjbu9p9D9yIafSl5a98kLGgfSWyjuCSB+NrM0PO1h+rwRQSzvaXjexzyRt8+6JmIPo4t6QGpgE1eiYNQrKGpwEQE4CDLSNJg1MAkQAJgFKTAIJAE7RwoAnaOEE852o7U9IgK5B3vQQkZo2ZNG5rfDyQ4lwJHuV2Hfv8V6i2wCW9wDXzXmfQcLZNHnL/c+l80QHe60cX35IXp7AuLuv5JdPQ8IaDQmyRYGneNjPxpX5csr2OgMZB9om22a+d0QAfOlk9JuifpeXJFiSYv6RwMb9tmmgB9t4O4UfVbDNxPpMYex+yeIPdC7YHBry0gGj3q+y1PRUwm6byJTNgzvdNI582DGWRvcWtJsEn2gTRrgEV5LJPZfDoL5Wlyjq8GdlPxfFmhc22NfTgDtbQaOK5JJu/dpbo8OK5/O6ohwuootPfGwYjYpnZOW53ETmRiTaB5+yQT6WAkYNn6hMjJX44po9qJjWAOvYTyTdj2wDdFEP6jcHHwmAuoAOMdM4bZ47g+3x3HC00nWmpSYsphwMWLJjflyOjme5wEMEbH0a7PdvA9Bz3pbXM6uhxcuDGj0zNyHTMx3botga0z2I2ncRySKPp3PCZJLi9RGMxjKjk3nlz9raFuBFAc2CPtC2mlQ5UGnxxZr98zeAd24hvFAmhf3LQM66hmGO6HTMkxv+jtmc6RjTA6aUxsaR9blrrI+H2dYg0QRQSCKKIJhFFFEArx+jf+6fwXjZbyvZH/q3fI/gvIC3krobH+zJuf0wc3D+kticSAInb6PnwupxfyndMY+hfmbJfmY88Ue17HwEgfda0GTkx4OLJkykBsY3fM+QWkwujPzpnZGfqGU/HZNjghrG25zvNv3eas3WETEShoZVwTUuoenMh7nRZzDfrA/+Sy9O0d8OTHnHaGPZuaNtEgjgpJPyb4mLnCTIZny4zzbAYhFY9bJ5+xb5s4fLLikBr8UhgFUTHXsOr5cfMFVbfG87lZrZT01CBqYNThqNLoMhQ3lc1l9YMxsqWCPBc/wnFpc9+3tx2pdS0chZHS/QWhamyabUcJ08skhcXeK5p5N+RWbdZ54Y3hLTtI0pyn1YuHFHrTYS1+nkSA0W+J2/gmZ1zi3UuHI392QH8aXV9T9K9N6LmTCDQo5Qa2mbIlNep4cLXneq6Zizu3Y+NBhAeURc6/7ziscbjX+3Qyw2VcYy73AzIdRxI8qDd4b+24UVlhq1PTEIg6exYg4u2giz58lbkBdPGZnGJlxs66prsAanAUAThtpoPPtgHYKBit2ohhVtlTv+g4d+jH9LGwfTbO49+G8Af57r0loXnXQ7S3R2+xuvLd3Nf7uvJejtC4u5n5JdLR8IRxLY3uFWGki/kud6SzH5WhZ0jtXwtSG9zo5MXH8Da0gWHM8juDvIea6OSxC+g8naeGe928vj6LTdPmZ3S8r8g6i5xe8NfqUYZkFgd7O8AD418OfNZp7Lobc9ytNk9K6Hmam3UMjTMZ+SN5c50YIkL27SXA+9wPNbl3vu+ZUpINA/ovp90T426cyFj5nyuEDjFZe0Nc07a9kgUW9lsZdJwJcr6S/GaZd0Lt1ngxEmPj9kk0s0ixygmbncro3TsnUMCdrIoYcNzXNijgbucWvMgHiHkN3G6/iLK6FFRABBNSFIIqiNIICIIqIBJeInn9k/gvHsjI8EAMY6SR3ZrfxXsM36iQ/sO/BeRY2I2XIEzx+k7g+not2zyqJZ9eLmAh0sZFT6g4Oewh8cPYNNd/iVto8IxmLxS1zpOQGv7fA+Su+hvxhuma4Hbbdwq/ikhx3vdvJNn0Wicr5tXVJPuDRtsnsLdaw5ovFl3ubU8bS3fXIHmD8FvcbRmZWDkS/TAJo+REW1YHflat8cjA4bjZPJHmljlE8R+hzHdgRvN7XgBw9FdSabDMsR2X4jRub81IgXRtJbRI5Hor8crU540AC1WXNqI6jwcfA1CfFEkTnPEbuDR715rY54yxhP+gtYcg0Gl3YfFa/T9O1jHmGTkRvnneNrZWA3Q8hR/BGXTMVJY3fBcqTXciRodqj5WkC3Pxg6vhysefT8uLOxgc3xonTBrx9Hjbubz6Cx2H3rpMWWfInMZxpHuLC1m4gc1xyTQWDlnJyIQGYTw5ptri/sQeDwqo08Lqlk5ZfbMawNAa1oDR2A7KwBYemyZz/EZmwtY5tEOYeCD5LYBquUSUBO0UFKTAIJwoYaTBnwWUIURFXkrLT6Xc9DsaNKi3OLf6U+jtuz+j4XoDQuM6MY4dOxbexzva+XC7Vo4XF3E/JLoaUe2BCx5cYQwZsge4mctcQew7DhZQHklyh/RJB61+IWZbCp3vH5qIn3j80KTICgU1IUgyqIqUgAoipSCKoQioggUpFRBqco7cPId6ROP8CvP9KxY5oW5G3hxqj5Uu81R3h6PnP/ALOPIf8AlK4bpXMxs7RYX40rZAHODq7tPHBV2nMxE0hlES6VmLq1RZETXyNaAGWA4bfkfJYEumak+Z734kluJJplDn4Lb6hgazNNgz6dNsx2Y8TZGbvfImY4juK9kGzRsWPNYbcvrQYxe/GhMjIXvLPBFuktgDR7QB4MjhXvbQCfNKM57jpYg0vNA5xpj8C1Xt0qYtBdjG/i1Jnax1Liukccfbj74I43nE9t+90bS4Nut3tP9gnih9uI5nV00glla5krmRuaNrAyImMh1C/evkg2OVOM8i6YbJunCE/q2N481z+oxQxZWyItND2tvkTyt0dLyX6Yxk3hyZj3h8z5nEtLhxYDaHYDgUOStNqEDsadrJJA922yWsDQOfIK/bZTOanWiOlVj22Sx6LKMrA4PLKI828KjBj8aVw3tYA0kveaDR6krcHp7OLbaxj2kWCx4Nq7UzxjL3IYYzOPDW78M8+Dz8W3/irWyYjqDYf+X/uskaFlg07Hdx8R/NXM0gxfrYy3nzKrnPD7TjHJrMkM8E7ImsbY7eaxAFtdTdjQ44iaf0jiKBPeu61QIV+lN4qdWORpMAgCiFaqpznhJhF8FmeCp4SdrHadKsLOnsamgk5nb7V1zQuc6YjcNAxNrSf6Q4mvIWV0zQuNrz8kt2n4wgCTI/q5/eb/ANQVtJZhcNftN/FUpsc90UaUpACkKT0lNAEkgULNlMEIUpEloItwFmhZ7n0VTMnHklEUc8TpC3fsa8E7bq69L4QFlKIGWIUDLGLNC3jk+nzT0gFpYGsati6JgOzMonaDtaxvvPd6BbDsvJ+v5tQfr5jyxtx2N/owb7pb6/O+6nhj1TSnW1PTxuG7k/Kbij9Xpk7v3pWj/AradOdZY2v5UmK+D6NOBujaX7vEHnRruPReRn1W36Z0vN1TW4GYT3ROicJHzj/ZAHv8/IBXZaeMQx4bjUnKIeu68dnTuon0xn/gvPugMcRaFY3U6RzuZGvHYdiOa/eFrvepHbOmdSNj+ru7riug2NHT7C3E+jbnuJpwLX/tNI4r+Sjh4t893eZUuJDHjPl1F+HKMUvtnnGyi4nj4/ySwuM4k+j9QBzY3eG7cxppx5oknnz+74LLl0bT9Sx4H5mJHLI2HYHmwQCOeR/kLHl6V0mSExPge5hk8Ta55IBoihfYe07j4lUcJizEyTlRu/PLpWR04xbGW4H1I8j8llShYOm9N4uk6lPl473bZIhE2IjhosEm/PsPgFsJeyf/AAmveO65HXzWoD9xdg8d1x3UP+sv+ALXtvNRreI6HC3IkyWPYHtMLgWl23cCDxfl81tBosMZaRiavAQS4PilElDgkXd1wOP5rD6XhbkZOTC+9j49rqNGja6rG0aLFyIZYp8kNibtbCZLZ2I7falucvkS0fFz02mvx5XNZma0GGzTfaBLeSCb+tt7n17+S1b9MiPggza28imx749oa0ADz+XPryvQn9vitfle6VRjkslwMmG1mQ/K+gyQGQlxdLLudZ7gDyCi22sGmD5rTWuloT7GPV8lgKeyqQU4KttXTBdlwN+uFS7UsZv1x965F3i+bnfek2OPqmdve+jZWZHTWPLGQWl7+37y6EBcl+TYBvRmK0kbjJKa+G5deuNrfyS36fjCAJZf1Y/eCdLJ7n2hVJsdaeaLWW4LIsdwkkc+YSOmIsNLiWH07U37R6LcrmptLyocOefVNRZLC32yKkIjIeHcAGyDVUeR5ealBMjGx9alOXkSSxNe6JzcWnhzRy0i6HI4PPeisSbSdQyYj9L1WNwbuaSXlg205tmqv3h34sKw6Xj4mZjvydWfK+B4d4bndtrQTxd9wXefvVVLDzMTSZMWXKGdsfJM4RzSNDmu908UDbfaBo/PysAZ2VhY74sNk2tiM4j3vvxGudVnm3WQ4BwF/wA1gYMWkYuNbtWJjlheGMcxofTxtJAaPTgCvUqv/wAFikiY3Gy3tjAaZ4+Kpz3B489wLT9h81fl/QtLzZosfCgkMTmM3GdxtwBdsI/t8Cv3uUwtxNCwMp8WRgPdHFFkHfcdB+1wd7IrtdDd6BdMtDNqL8CafCwdNc1jZNokBsF3a9tduPVdAQLKUghC0vUmnafqWBHBniXcZAITA3dJurkNHnwDfwFreVyFxOuZuoO05uqYL5WZjppIvDZW7HjYx7nMIIPtEtaXce1wAQKKcXZTETFSxo+itIHbA1uX4vLGD+JC6Lp/D0/TWZGFh4kuJM0h8kczg57geztwJtvcfAghcweoepNSj8OGN8DtzXMdDgvO4A2bLjQ2kbCD71nstnpM2sZ0UEmpR+Dq4yS6FvhbBFBx4gd6sPYerqomrU8pmY5lDHTwxn2w2/VZrpXUB/aj2/eQuR6F0r6HpUMAx5I/FJkqQg9+LafMcLofyhTnG6Qlc01vyIY7+BeFZ0+0CHTh5/Rgf+ZyljPsOfJ1sLNkLG+jQFRn5YwcGbKdG+QRt3bWDkrKHZY2bKYMV8gaHVx7XYXxZ+A81n/acxxw4N3XmcyQF2JjlgNkNuyPgbXZCQTQMlDXtD2h214pwvyI9VyzI4o3Rynp7Jila4F0r8Vmxh3e9293zPoF1TXulgZI6N0bnNssd3CuymJ7Qp08c8b65tivC43qDnU/+ALptWknjgjGPI6N7n7bbFvvg8fD5rzjqXX4tI1MQ5jZBK6MPp7tzqN964B47BaNt5I6vZ0WivyYodQfhuiZljHcYXTe4H7Tt3fC103R2VruZ07FL1FDjRajvc1wx3Atc0Hg8WAfgCuM6G1iDXMvJixXNsMo722OQe4811mVqOJosjsbHzMTFaNsZY8bQJSb4sVRF+ajuZ99UlpeLoHha7LvYVr/AM/yv/RNytPfONzS0SNve08it3kKta7P6iZtk26lp7xE1pkDDZaT3ur/AILPjayWNrThtYL5J7eq1C2OoRzi3Tva+32yvqiu3ZYFfBdLQ8GXUj3AjalI0rbV00ub08+Llgv4LTvxDG7a4V817IdOZJw5jSsDL6SxMwe03afUd1VGvj+0+ll9A4xb05gygCg2Vt3z75K61cxouLqGgYQxWhmViNJLQBte2zZ581vMfU8Wd2zeY5P7Eg2lc7ViZymWvDKKplpX+4U9JX8RlVJsZzgxhc401oJJ9AFz79Q0aDFniY+WSLNkL5XW8inAFxBPo0gkDyK6EtsEevoaWJFo+nQfq8KBvFH2bsfb/kpk0eVnaDnZUkr8XJmkeWtc9gLR7IIu7HYO+2x3Wx07DwM3RsYuwImREF7YXHeGEgtPPy4WzZjQMJcyCJpNAkMAuhQ/gnDQOAAB8AnYUDBxGvL240IcRROwXXJ/En71YIYw9zxGwOcbc4NFk+pPmrNp9ChbQaLhfpaAihSGWJoNyN+9Ys2rYEDXF+UzjyALj9wFoDLWvyMLIZmnM098LJZGhs7Jg7ZJXuu9nkOHa/McHsFinqnTrpkebIf2MOT/ABAQPUZdxDo2qSH4xMYP4uQKZfhaw/3s3CYP2MZ7vxer8LD+jeJJJKZsiU3JKWht12AA7ADsPme5WsOr6w/9T05KB6zZkTfw3JoszqN0zDJpeBHDuG8DKe5+3zr2Kv5pk0/5UiP9E4I7A8TUMdvPzJ/wWs6Lyhg5ZjyJHkVQBslv2enyXR9VaKeqNJGBPFJjtbKJWyb2n2gCBx9q5+Lo/U8eIMOVFMR2Nlv49lo0q6KlTnPuelRZEcrQY3tdfx5Uke5tja036rzUw9Uae8OgbK9jeNvDwVhza71bGwt+ju8S+5xnVX2FL8bniT9Xjs9EfHjsILcGC2mxx2WNkalK26iaPmSV5s/W+spHH9GfsxHfzQ8fq/J2/oZR61B3+8KcaFd0J1Zl1+oatktY7bIGGvqDleMdV4s+Zqz8mUvfvFBx5teiR6N1FmkDIuNnnucB/P8ABbs9N48uA3FyWMfTaL6ok+qtw6cJQz90PO/ybTyaNkZmTG0FwLPZd2Ioro9cyfz1M+UhsRM7JyO49kVSzsXo2TTZZ3Y03jRyAeyRTm1+KWTSsiAkyQHbVe6VOeiZ6pPC4ioajDc1usHL3AsOTPNtHepKofYqI9HlvULnYBlBobQJ21Xf7lshjwxu4h2k/ArOx8ffW1p+QBSnHBPqyXzzPy2AlgaAeKNrGML/ACC2mPjyMa4+E4ehcEXY0ju5pPGYjiFeXdqvCPmiGLZfQx9Z5+wJhiRjyJT6kadQKCdrwkoqAFYV9M+Jw2hGWCCdtSxtcPiFVH7oVrVXKyFTMeTH/q2Q5rf92/2m/wDZW/SXmMiSEgjzYbB+SKDuyU89zjjs1+Tk6k97Bg4kTR9d+W8t+4Nu/tpLWtOHtZGAz9yFx/FyzihuRR217sXV399Tjb+7CB/Cv8VW7SdQkH6TW5gPRkf/AOltdylooracdOAu3S6rnvd6hzB/9SoelsB/63J1KUeYdmPAP92luLUtMmob0noYILsHxCP97NI//qcVmR6PpcQpmn4w+cYP4rLtC0AGQQRio4ImD9lgCIpvYAD4BAlKSgHLlNypLrKIcmQzOJaqmWTymkNhKxOOxTHK3ZY5CrewjsrgUrzwiJkTixXbgq3X6FZBCQtUrRpjEu9VU51eayXBUPHkp4yUwDHHzT7yPNKxtlMWBOZ5EQRz3ep+9IZD2s/enLFW5qLFKpHkhUFxV72KotKsiUZhXZUspi3nsoGp2VOnLEAylftUpYraKK0UnUpFIwUPIR4USCsj4IEKxCgUwq5R5T0htTsE5RtNSFJAFEaQQQFKU6BCZqlE9cIFqYpW5Bp5VhCWvgiyOHcJXHhRAoBECVECmStyqcLV5CQgqUSVEaE6G2kewRYopaqnBWlKRaYY7h6KstWSWpC3nspRJUxyxQMCyNiGz4J9RU6SlKViiy2upXSFKxSkWFdKKyh6IUEAiFBOAge6AWkKTqICulKTkIUgiUhXKtoIUEBXSFKwgIEIsK6QIVlKULTsKiEKVtBSgiwoLVNqtICFJ2FJagWj0V9BCgiwxyxLsKyKChATsqY21AtKyqHoloIsUxtvwSbCsogc8IAD0TsUxdimxZW0V2Q2j0RYpimMqCM1ysraL7I7R6J2T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0" name="AutoShape 8" descr="http://img1.imgtn.bdimg.com/it/u=3652739021,3675634560&amp;fm=21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1" name="AutoShape 10" descr="http://img1.imgtn.bdimg.com/it/u=3652739021,3675634560&amp;fm=21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512" name="文本框 99"/>
          <p:cNvSpPr txBox="1">
            <a:spLocks noChangeArrowheads="1"/>
          </p:cNvSpPr>
          <p:nvPr/>
        </p:nvSpPr>
        <p:spPr bwMode="auto">
          <a:xfrm>
            <a:off x="563563" y="1309688"/>
            <a:ext cx="1080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不用全部列出，只列和专业相关的主要入选标准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3670" y="663879"/>
            <a:ext cx="3594970" cy="646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主要排除标准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AutoShape 4" descr="data:image/jpeg;base64,/9j/4AAQSkZJRgABAQAAAQABAAD/2wBDAAgGBgcGBQgHBwcJCQgKDBQNDAsLDBkSEw8UHRofHh0aHBwgJC4nICIsIxwcKDcpLDAxNDQ0Hyc5PTgyPC4zNDL/2wBDAQkJCQwLDBgNDRgyIRwhMjIyMjIyMjIyMjIyMjIyMjIyMjIyMjIyMjIyMjIyMjIyMjIyMjIyMjIyMjIyMjIyMjL/wAARCADcAQ4DASIAAhEBAxEB/8QAGwAAAgIDAQAAAAAAAAAAAAAAAQIAAwQFBgf/xABHEAABBAEDAgMEBQgGCAcAAAABAAIDEQQFEiEGMRNBUSIyYXEUQoGRsQcVIzNicqHRJDRSksHwFjVDU4KisuElRGODk8Li/8QAGgEAAgMBAQAAAAAAAAAAAAAAAAECAwQFBv/EACcRAQACAQMDBAIDAQAAAAAAAAABEQIDBCESMTITIiNRFEEzQlJx/9oADAMBAAIRAxEAPwDyykwCCYBescIQE4CACdoQiItWAIAJgghAThKAnCRjXZMEEQEGYIhQBMAkYhMEAE4CDQJwEAEwCRoE4CACakAQiFAEwQYogKAJg1IxATBBMEGiYBQBMAkECYKAUmAQaUmARHZFICEwHKATDumYgJwLQCsaOEg83ATAIhqYBXMsygbwnAUATAIJAE4CgFJwEGgCalAE1JJBScBQBMAkaAIhqYBMAgwATUiEQEjEJgEAE4CAgCYBEBGkGgCYBEBMAkaBqZQJgEjAC0wbSICYBAABMBaIam2oMAE1IgI16IABFENTBqAACcIUmASBmhXNHCrAVg7IDzoBMAoAnCuZQA5TgIAJxXqEHEIAnAUAThp9EkqQBNtRDCO7SPsTBp9ClaVSACYBQDjkj701tAvc2vmErOkpMApbf7bP7wU8WIGvFj/vBB0ICYBK2WMmmyMJPxWYzCyZG7mQucPUJXAqVACcBZI03MAs47/uSOx5Y/fie35tRcH0zCqk4HKACcBAQBNSICYBBgGpwEQEwCQgAEwbymDUQEGlIogWmAQAATBqICakgFKUmATAIBQ1OGpgLThqDKGpw1MGpw3hIPNwEQE9KUr2Wncfk10/EzMzPdlYkM5jYzZ4rA4Nsm6BXpH5g0qQf6vgYf8A02Bq87/J05kTNUe9zgA2Og11bj7Xs35L1bHaBEwC6DRXN+S4+7ymNWal1dtjHpw1D+lcF36umfOMFYWR0VHkAjwcWf4OYAf4hbiLUMo5GoMOHJtgnZHC5zdrZAQAaIu6NnsO47d1l6XqbsrWs3Bfp2ZjnF7Tytb4UoPYtIJ8uaIBWf1s4/a/oxck3oRrgK0rFA8rDFa3oShxp+GPsYu6I5PzQS/JzP08XEDoWv8AyWEPsZ/JIOkWtz24hwoA50RlD9g2UCARuA97kGvRd1SiPydT7Hp4uPb0U5v1cQfd/JWDo54+tij/AD8l1nkgl+RqfY9PFzA6SeP9vjj5A/yTjpM+eVCPk0rpFEevqfY6MXODpNvnlx/ZGUf9Eoj3y2//AB/910VKJevqfZ9GLmX9FYL/AH5WO/8AZH81S7oDSXd5Hg+rW1/iurKClGvqf6L08Ppxs/5O9LbjyvjzMoSNYS2w0i68/NecgcBe7Sj9BL+478F4cG8Bb9nqZ531TbJuMMcaqChqcNRDU23hbWYqYBMGpttJGUBNSICYNQRQEwCZrU7WoMganAThqbakCtCcBENTBqAgCYDhQBOBwgnnFI7U1IgK5TTt/wAn7SMbUiZHRskLWOc0XxtefLn0PkvWYmnaAe9Ly3oUAaLn3G126YVfkRGTwvV4xdX/ABXG3c/JLqbePjhzmD+kzM9xklk36nG5rHbKFEjjYb+ryHc00WCFldMMc/WdcyTPqGx05a2HJlY9lAcPjoW0HkbSTQCswS98m58LY5Ham+yMfwHPAbwXC7Jrjd9YAGqVvTTC2TWJPFwpw7LfU2IzaDTQC1/tG3tI2mq+Sxyvhua5XI6r1tj6TqnUGFlS4MD9Pwo8jFE82x2Q9zHO20Tzy0DjnldcuXzukhnaj1HlSyYzjquFHiwl8O50BbG9pdZ+LgePRRhI0HWWAMXBdmCZs02NjTZLoYXPixTMBtEjvqgk0L+ZUd1xpDW5jgzOc3FyPohLcUnxMjeW+FH/AG32LoeXJWtH5PwzUIMnxNPyYzj40OQzMxXSG4Whu6OnACwOzgaNFZr+jd2kuxWai+LKZqsmq42SyIHwpHPLgC0mnCnEH1+CfBcnz+ttP00D6Th57HsgGTksdG1rsWIuLQ6QF3qCabZoWg/rbDbqDscYGccePOGnyZga3wmzGtg72Q6xyBxYtU5nRb87UYdSn1DHkzjjtx8l8unRSMlDXEtLWOJ8MiyLBPHdY2B0jkz6rqE+dlZMOEdadnRYTQzw5tob4byfeAsctvnaEcDkuB1Tnai/HOZi5WBevuwIxE6MiQAP9iTkmht9oirNVxau07rKbXvo+PjaZk4J1HFlmwcmaRjg8xkB4octq+Ce/wAFsIuksaPM8b6blOjbqn50jhO3bHKQ4OANWWncTR7UKVundLYOl/mnwZJ3HS4JoIC9w5bIQXbuOTwK7I4Da4jJ2YkTcl4fMG+24eZVyKCRghRTIJgkn6mQfsH8F4ntXtsnMb/3T+C8WI5XR2H9mTdforW2U4Yb7Fc31Y7UGx4zcR0jYnWH+G6iXeQ9ey1L+mtXGlPz342pEbmhtwyEOBBJdu7UDwt8yzxjbu9p9D9yIafSl5a98kLGgfSWyjuCSB+NrM0PO1h+rwRQSzvaXjexzyRt8+6JmIPo4t6QGpgE1eiYNQrKGpwEQE4CDLSNJg1MAkQAJgFKTAIJAE7RwoAnaOEE852o7U9IgK5B3vQQkZo2ZNG5rfDyQ4lwJHuV2Hfv8V6i2wCW9wDXzXmfQcLZNHnL/c+l80QHe60cX35IXp7AuLuv5JdPQ8IaDQmyRYGneNjPxpX5csr2OgMZB9om22a+d0QAfOlk9JuifpeXJFiSYv6RwMb9tmmgB9t4O4UfVbDNxPpMYex+yeIPdC7YHBry0gGj3q+y1PRUwm6byJTNgzvdNI582DGWRvcWtJsEn2gTRrgEV5LJPZfDoL5Wlyjq8GdlPxfFmhc22NfTgDtbQaOK5JJu/dpbo8OK5/O6ohwuootPfGwYjYpnZOW53ETmRiTaB5+yQT6WAkYNn6hMjJX44po9qJjWAOvYTyTdj2wDdFEP6jcHHwmAuoAOMdM4bZ47g+3x3HC00nWmpSYsphwMWLJjflyOjme5wEMEbH0a7PdvA9Bz3pbXM6uhxcuDGj0zNyHTMx3botga0z2I2ncRySKPp3PCZJLi9RGMxjKjk3nlz9raFuBFAc2CPtC2mlQ5UGnxxZr98zeAd24hvFAmhf3LQM66hmGO6HTMkxv+jtmc6RjTA6aUxsaR9blrrI+H2dYg0QRQSCKKIJhFFFEArx+jf+6fwXjZbyvZH/q3fI/gvIC3krobH+zJuf0wc3D+kticSAInb6PnwupxfyndMY+hfmbJfmY88Ue17HwEgfda0GTkx4OLJkykBsY3fM+QWkwujPzpnZGfqGU/HZNjghrG25zvNv3eas3WETEShoZVwTUuoenMh7nRZzDfrA/+Sy9O0d8OTHnHaGPZuaNtEgjgpJPyb4mLnCTIZny4zzbAYhFY9bJ5+xb5s4fLLikBr8UhgFUTHXsOr5cfMFVbfG87lZrZT01CBqYNThqNLoMhQ3lc1l9YMxsqWCPBc/wnFpc9+3tx2pdS0chZHS/QWhamyabUcJ08skhcXeK5p5N+RWbdZ54Y3hLTtI0pyn1YuHFHrTYS1+nkSA0W+J2/gmZ1zi3UuHI392QH8aXV9T9K9N6LmTCDQo5Qa2mbIlNep4cLXneq6Zizu3Y+NBhAeURc6/7ziscbjX+3Qyw2VcYy73AzIdRxI8qDd4b+24UVlhq1PTEIg6exYg4u2giz58lbkBdPGZnGJlxs66prsAanAUAThtpoPPtgHYKBit2ohhVtlTv+g4d+jH9LGwfTbO49+G8Af57r0loXnXQ7S3R2+xuvLd3Nf7uvJejtC4u5n5JdLR8IRxLY3uFWGki/kud6SzH5WhZ0jtXwtSG9zo5MXH8Da0gWHM8juDvIea6OSxC+g8naeGe928vj6LTdPmZ3S8r8g6i5xe8NfqUYZkFgd7O8AD418OfNZp7Lobc9ytNk9K6Hmam3UMjTMZ+SN5c50YIkL27SXA+9wPNbl3vu+ZUpINA/ovp90T426cyFj5nyuEDjFZe0Nc07a9kgUW9lsZdJwJcr6S/GaZd0Lt1ngxEmPj9kk0s0ixygmbncro3TsnUMCdrIoYcNzXNijgbucWvMgHiHkN3G6/iLK6FFRABBNSFIIqiNIICIIqIBJeInn9k/gvHsjI8EAMY6SR3ZrfxXsM36iQ/sO/BeRY2I2XIEzx+k7g+not2zyqJZ9eLmAh0sZFT6g4Oewh8cPYNNd/iVto8IxmLxS1zpOQGv7fA+Su+hvxhuma4Hbbdwq/ikhx3vdvJNn0Wicr5tXVJPuDRtsnsLdaw5ovFl3ubU8bS3fXIHmD8FvcbRmZWDkS/TAJo+REW1YHflat8cjA4bjZPJHmljlE8R+hzHdgRvN7XgBw9FdSabDMsR2X4jRub81IgXRtJbRI5Hor8crU540AC1WXNqI6jwcfA1CfFEkTnPEbuDR715rY54yxhP+gtYcg0Gl3YfFa/T9O1jHmGTkRvnneNrZWA3Q8hR/BGXTMVJY3fBcqTXciRodqj5WkC3Pxg6vhysefT8uLOxgc3xonTBrx9Hjbubz6Cx2H3rpMWWfInMZxpHuLC1m4gc1xyTQWDlnJyIQGYTw5ptri/sQeDwqo08Lqlk5ZfbMawNAa1oDR2A7KwBYemyZz/EZmwtY5tEOYeCD5LYBquUSUBO0UFKTAIJwoYaTBnwWUIURFXkrLT6Xc9DsaNKi3OLf6U+jtuz+j4XoDQuM6MY4dOxbexzva+XC7Vo4XF3E/JLoaUe2BCx5cYQwZsge4mctcQew7DhZQHklyh/RJB61+IWZbCp3vH5qIn3j80KTICgU1IUgyqIqUgAoipSCKoQioggUpFRBqco7cPId6ROP8CvP9KxY5oW5G3hxqj5Uu81R3h6PnP/ALOPIf8AlK4bpXMxs7RYX40rZAHODq7tPHBV2nMxE0hlES6VmLq1RZETXyNaAGWA4bfkfJYEumak+Z734kluJJplDn4Lb6hgazNNgz6dNsx2Y8TZGbvfImY4juK9kGzRsWPNYbcvrQYxe/GhMjIXvLPBFuktgDR7QB4MjhXvbQCfNKM57jpYg0vNA5xpj8C1Xt0qYtBdjG/i1Jnax1Liukccfbj74I43nE9t+90bS4Nut3tP9gnih9uI5nV00glla5krmRuaNrAyImMh1C/evkg2OVOM8i6YbJunCE/q2N481z+oxQxZWyItND2tvkTyt0dLyX6Yxk3hyZj3h8z5nEtLhxYDaHYDgUOStNqEDsadrJJA922yWsDQOfIK/bZTOanWiOlVj22Sx6LKMrA4PLKI828KjBj8aVw3tYA0kveaDR6krcHp7OLbaxj2kWCx4Nq7UzxjL3IYYzOPDW78M8+Dz8W3/irWyYjqDYf+X/uskaFlg07Hdx8R/NXM0gxfrYy3nzKrnPD7TjHJrMkM8E7ImsbY7eaxAFtdTdjQ44iaf0jiKBPeu61QIV+lN4qdWORpMAgCiFaqpznhJhF8FmeCp4SdrHadKsLOnsamgk5nb7V1zQuc6YjcNAxNrSf6Q4mvIWV0zQuNrz8kt2n4wgCTI/q5/eb/ANQVtJZhcNftN/FUpsc90UaUpACkKT0lNAEkgULNlMEIUpEloItwFmhZ7n0VTMnHklEUc8TpC3fsa8E7bq69L4QFlKIGWIUDLGLNC3jk+nzT0gFpYGsati6JgOzMonaDtaxvvPd6BbDsvJ+v5tQfr5jyxtx2N/owb7pb6/O+6nhj1TSnW1PTxuG7k/Kbij9Xpk7v3pWj/AradOdZY2v5UmK+D6NOBujaX7vEHnRruPReRn1W36Z0vN1TW4GYT3ROicJHzj/ZAHv8/IBXZaeMQx4bjUnKIeu68dnTuon0xn/gvPugMcRaFY3U6RzuZGvHYdiOa/eFrvepHbOmdSNj+ru7riug2NHT7C3E+jbnuJpwLX/tNI4r+Sjh4t893eZUuJDHjPl1F+HKMUvtnnGyi4nj4/ySwuM4k+j9QBzY3eG7cxppx5oknnz+74LLl0bT9Sx4H5mJHLI2HYHmwQCOeR/kLHl6V0mSExPge5hk8Ta55IBoihfYe07j4lUcJizEyTlRu/PLpWR04xbGW4H1I8j8llShYOm9N4uk6lPl473bZIhE2IjhosEm/PsPgFsJeyf/AAmveO65HXzWoD9xdg8d1x3UP+sv+ALXtvNRreI6HC3IkyWPYHtMLgWl23cCDxfl81tBosMZaRiavAQS4PilElDgkXd1wOP5rD6XhbkZOTC+9j49rqNGja6rG0aLFyIZYp8kNibtbCZLZ2I7falucvkS0fFz02mvx5XNZma0GGzTfaBLeSCb+tt7n17+S1b9MiPggza28imx749oa0ADz+XPryvQn9vitfle6VRjkslwMmG1mQ/K+gyQGQlxdLLudZ7gDyCi22sGmD5rTWuloT7GPV8lgKeyqQU4KttXTBdlwN+uFS7UsZv1x965F3i+bnfek2OPqmdve+jZWZHTWPLGQWl7+37y6EBcl+TYBvRmK0kbjJKa+G5deuNrfyS36fjCAJZf1Y/eCdLJ7n2hVJsdaeaLWW4LIsdwkkc+YSOmIsNLiWH07U37R6LcrmptLyocOefVNRZLC32yKkIjIeHcAGyDVUeR5ealBMjGx9alOXkSSxNe6JzcWnhzRy0i6HI4PPeisSbSdQyYj9L1WNwbuaSXlg205tmqv3h34sKw6Xj4mZjvydWfK+B4d4bndtrQTxd9wXefvVVLDzMTSZMWXKGdsfJM4RzSNDmu908UDbfaBo/PysAZ2VhY74sNk2tiM4j3vvxGudVnm3WQ4BwF/wA1gYMWkYuNbtWJjlheGMcxofTxtJAaPTgCvUqv/wAFikiY3Gy3tjAaZ4+Kpz3B489wLT9h81fl/QtLzZosfCgkMTmM3GdxtwBdsI/t8Cv3uUwtxNCwMp8WRgPdHFFkHfcdB+1wd7IrtdDd6BdMtDNqL8CafCwdNc1jZNokBsF3a9tduPVdAQLKUghC0vUmnafqWBHBniXcZAITA3dJurkNHnwDfwFreVyFxOuZuoO05uqYL5WZjppIvDZW7HjYx7nMIIPtEtaXce1wAQKKcXZTETFSxo+itIHbA1uX4vLGD+JC6Lp/D0/TWZGFh4kuJM0h8kczg57geztwJtvcfAghcweoepNSj8OGN8DtzXMdDgvO4A2bLjQ2kbCD71nstnpM2sZ0UEmpR+Dq4yS6FvhbBFBx4gd6sPYerqomrU8pmY5lDHTwxn2w2/VZrpXUB/aj2/eQuR6F0r6HpUMAx5I/FJkqQg9+LafMcLofyhTnG6Qlc01vyIY7+BeFZ0+0CHTh5/Rgf+ZyljPsOfJ1sLNkLG+jQFRn5YwcGbKdG+QRt3bWDkrKHZY2bKYMV8gaHVx7XYXxZ+A81n/acxxw4N3XmcyQF2JjlgNkNuyPgbXZCQTQMlDXtD2h214pwvyI9VyzI4o3Rynp7Jila4F0r8Vmxh3e9293zPoF1TXulgZI6N0bnNssd3CuymJ7Qp08c8b65tivC43qDnU/+ALptWknjgjGPI6N7n7bbFvvg8fD5rzjqXX4tI1MQ5jZBK6MPp7tzqN964B47BaNt5I6vZ0WivyYodQfhuiZljHcYXTe4H7Tt3fC103R2VruZ07FL1FDjRajvc1wx3Atc0Hg8WAfgCuM6G1iDXMvJixXNsMo722OQe4811mVqOJosjsbHzMTFaNsZY8bQJSb4sVRF+ajuZ99UlpeLoHha7LvYVr/AM/yv/RNytPfONzS0SNve08it3kKta7P6iZtk26lp7xE1pkDDZaT3ur/AILPjayWNrThtYL5J7eq1C2OoRzi3Tva+32yvqiu3ZYFfBdLQ8GXUj3AjalI0rbV00ub08+Llgv4LTvxDG7a4V817IdOZJw5jSsDL6SxMwe03afUd1VGvj+0+ll9A4xb05gygCg2Vt3z75K61cxouLqGgYQxWhmViNJLQBte2zZ581vMfU8Wd2zeY5P7Eg2lc7ViZymWvDKKplpX+4U9JX8RlVJsZzgxhc401oJJ9AFz79Q0aDFniY+WSLNkL5XW8inAFxBPo0gkDyK6EtsEevoaWJFo+nQfq8KBvFH2bsfb/kpk0eVnaDnZUkr8XJmkeWtc9gLR7IIu7HYO+2x3Wx07DwM3RsYuwImREF7YXHeGEgtPPy4WzZjQMJcyCJpNAkMAuhQ/gnDQOAAB8AnYUDBxGvL240IcRROwXXJ/En71YIYw9zxGwOcbc4NFk+pPmrNp9ChbQaLhfpaAihSGWJoNyN+9Ys2rYEDXF+UzjyALj9wFoDLWvyMLIZmnM098LJZGhs7Jg7ZJXuu9nkOHa/McHsFinqnTrpkebIf2MOT/ABAQPUZdxDo2qSH4xMYP4uQKZfhaw/3s3CYP2MZ7vxer8LD+jeJJJKZsiU3JKWht12AA7ADsPme5WsOr6w/9T05KB6zZkTfw3JoszqN0zDJpeBHDuG8DKe5+3zr2Kv5pk0/5UiP9E4I7A8TUMdvPzJ/wWs6Lyhg5ZjyJHkVQBslv2enyXR9VaKeqNJGBPFJjtbKJWyb2n2gCBx9q5+Lo/U8eIMOVFMR2Nlv49lo0q6KlTnPuelRZEcrQY3tdfx5Uke5tja036rzUw9Uae8OgbK9jeNvDwVhza71bGwt+ju8S+5xnVX2FL8bniT9Xjs9EfHjsILcGC2mxx2WNkalK26iaPmSV5s/W+spHH9GfsxHfzQ8fq/J2/oZR61B3+8KcaFd0J1Zl1+oatktY7bIGGvqDleMdV4s+Zqz8mUvfvFBx5teiR6N1FmkDIuNnnucB/P8ABbs9N48uA3FyWMfTaL6ok+qtw6cJQz90PO/ybTyaNkZmTG0FwLPZd2Ioro9cyfz1M+UhsRM7JyO49kVSzsXo2TTZZ3Y03jRyAeyRTm1+KWTSsiAkyQHbVe6VOeiZ6pPC4ioajDc1usHL3AsOTPNtHepKofYqI9HlvULnYBlBobQJ21Xf7lshjwxu4h2k/ArOx8ffW1p+QBSnHBPqyXzzPy2AlgaAeKNrGML/ACC2mPjyMa4+E4ehcEXY0ju5pPGYjiFeXdqvCPmiGLZfQx9Z5+wJhiRjyJT6kadQKCdrwkoqAFYV9M+Jw2hGWCCdtSxtcPiFVH7oVrVXKyFTMeTH/q2Q5rf92/2m/wDZW/SXmMiSEgjzYbB+SKDuyU89zjjs1+Tk6k97Bg4kTR9d+W8t+4Nu/tpLWtOHtZGAz9yFx/FyzihuRR217sXV399Tjb+7CB/Cv8VW7SdQkH6TW5gPRkf/AOltdylooracdOAu3S6rnvd6hzB/9SoelsB/63J1KUeYdmPAP92luLUtMmob0noYILsHxCP97NI//qcVmR6PpcQpmn4w+cYP4rLtC0AGQQRio4ImD9lgCIpvYAD4BAlKSgHLlNypLrKIcmQzOJaqmWTymkNhKxOOxTHK3ZY5CrewjsrgUrzwiJkTixXbgq3X6FZBCQtUrRpjEu9VU51eayXBUPHkp4yUwDHHzT7yPNKxtlMWBOZ5EQRz3ep+9IZD2s/enLFW5qLFKpHkhUFxV72KotKsiUZhXZUspi3nsoGp2VOnLEAylftUpYraKK0UnUpFIwUPIR4USCsj4IEKxCgUwq5R5T0htTsE5RtNSFJAFEaQQQFKU6BCZqlE9cIFqYpW5Bp5VhCWvgiyOHcJXHhRAoBECVECmStyqcLV5CQgqUSVEaE6G2kewRYopaqnBWlKRaYY7h6KstWSWpC3nspRJUxyxQMCyNiGz4J9RU6SlKViiy2upXSFKxSkWFdKKyh6IUEAiFBOAge6AWkKTqICulKTkIUgiUhXKtoIUEBXSFKwgIEIsK6QIVlKULTsKiEKVtBSgiwoLVNqtICFJ2FJagWj0V9BCgiwxyxLsKyKChATsqY21AtKyqHoloIsUxtvwSbCsogc8IAD0TsUxdimxZW0V2Q2j0RYpimMqCM1ysraL7I7R6J2T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4" name="AutoShape 8" descr="http://img1.imgtn.bdimg.com/it/u=3652739021,3675634560&amp;fm=21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5" name="AutoShape 10" descr="http://img1.imgtn.bdimg.com/it/u=3652739021,3675634560&amp;fm=21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536" name="文本框 99"/>
          <p:cNvSpPr txBox="1">
            <a:spLocks noChangeArrowheads="1"/>
          </p:cNvSpPr>
          <p:nvPr/>
        </p:nvSpPr>
        <p:spPr bwMode="auto">
          <a:xfrm>
            <a:off x="563563" y="1309688"/>
            <a:ext cx="10802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不用全部列出，只列和专业相关的主要排除标准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685800" y="673567"/>
            <a:ext cx="4037766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实验室检查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5800" y="1681732"/>
            <a:ext cx="10713720" cy="101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本中心检测项目：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6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外中心检测项目（是否需要人类遗传资源办公室审批）：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99"/>
          <p:cNvSpPr txBox="1">
            <a:spLocks noChangeArrowheads="1"/>
          </p:cNvSpPr>
          <p:nvPr/>
        </p:nvSpPr>
        <p:spPr bwMode="auto">
          <a:xfrm>
            <a:off x="4846955" y="673735"/>
            <a:ext cx="86741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（写清楚检查名称，不要贴图）</a:t>
            </a:r>
            <a:endParaRPr lang="zh-CN" altLang="en-US" sz="2000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4" descr="data:image/jpeg;base64,/9j/4AAQSkZJRgABAQAAAQABAAD/2wBDAAgGBgcGBQgHBwcJCQgKDBQNDAsLDBkSEw8UHRofHh0aHBwgJC4nICIsIxwcKDcpLDAxNDQ0Hyc5PTgyPC4zNDL/2wBDAQkJCQwLDBgNDRgyIRwhMjIyMjIyMjIyMjIyMjIyMjIyMjIyMjIyMjIyMjIyMjIyMjIyMjIyMjIyMjIyMjIyMjL/wAARCADcAQ4DASIAAhEBAxEB/8QAGwAAAgIDAQAAAAAAAAAAAAAAAQIAAwQFBgf/xABHEAABBAEDAgMEBQgGCAcAAAABAAIDEQQFEiEGMRNBUSIyYXEUQoGRsQcVIzNicqHRJDRSksHwFjVDU4KisuElRGODk8Li/8QAGgEAAgMBAQAAAAAAAAAAAAAAAAECAwQFBv/EACcRAQACAQMDBAIDAQAAAAAAAAABEQIDBCESMTITIiNRFEEzQlJx/9oADAMBAAIRAxEAPwDyykwCCYBescIQE4CACdoQiItWAIAJgghAThKAnCRjXZMEEQEGYIhQBMAkYhMEAE4CDQJwEAEwCRoE4CACakAQiFAEwQYogKAJg1IxATBBMEGiYBQBMAkECYKAUmAQaUmARHZFICEwHKATDumYgJwLQCsaOEg83ATAIhqYBXMsygbwnAUATAIJAE4CgFJwEGgCalAE1JJBScBQBMAkaAIhqYBMAgwATUiEQEjEJgEAE4CAgCYBEBGkGgCYBEBMAkaBqZQJgEjAC0wbSICYBAABMBaIam2oMAE1IgI16IABFENTBqAACcIUmASBmhXNHCrAVg7IDzoBMAoAnCuZQA5TgIAJxXqEHEIAnAUAThp9EkqQBNtRDCO7SPsTBp9ClaVSACYBQDjkj701tAvc2vmErOkpMApbf7bP7wU8WIGvFj/vBB0ICYBK2WMmmyMJPxWYzCyZG7mQucPUJXAqVACcBZI03MAs47/uSOx5Y/fie35tRcH0zCqk4HKACcBAQBNSICYBBgGpwEQEwCQgAEwbymDUQEGlIogWmAQAATBqICakgFKUmATAIBQ1OGpgLThqDKGpw1MGpw3hIPNwEQE9KUr2Wncfk10/EzMzPdlYkM5jYzZ4rA4Nsm6BXpH5g0qQf6vgYf8A02Bq87/J05kTNUe9zgA2Og11bj7Xs35L1bHaBEwC6DRXN+S4+7ymNWal1dtjHpw1D+lcF36umfOMFYWR0VHkAjwcWf4OYAf4hbiLUMo5GoMOHJtgnZHC5zdrZAQAaIu6NnsO47d1l6XqbsrWs3Bfp2ZjnF7Tytb4UoPYtIJ8uaIBWf1s4/a/oxck3oRrgK0rFA8rDFa3oShxp+GPsYu6I5PzQS/JzP08XEDoWv8AyWEPsZ/JIOkWtz24hwoA50RlD9g2UCARuA97kGvRd1SiPydT7Hp4uPb0U5v1cQfd/JWDo54+tij/AD8l1nkgl+RqfY9PFzA6SeP9vjj5A/yTjpM+eVCPk0rpFEevqfY6MXODpNvnlx/ZGUf9Eoj3y2//AB/910VKJevqfZ9GLmX9FYL/AH5WO/8AZH81S7oDSXd5Hg+rW1/iurKClGvqf6L08Ppxs/5O9LbjyvjzMoSNYS2w0i68/NecgcBe7Sj9BL+478F4cG8Bb9nqZ531TbJuMMcaqChqcNRDU23hbWYqYBMGpttJGUBNSICYNQRQEwCZrU7WoMganAThqbakCtCcBENTBqAgCYDhQBOBwgnnFI7U1IgK5TTt/wAn7SMbUiZHRskLWOc0XxtefLn0PkvWYmnaAe9Ly3oUAaLn3G126YVfkRGTwvV4xdX/ABXG3c/JLqbePjhzmD+kzM9xklk36nG5rHbKFEjjYb+ryHc00WCFldMMc/WdcyTPqGx05a2HJlY9lAcPjoW0HkbSTQCswS98m58LY5Ham+yMfwHPAbwXC7Jrjd9YAGqVvTTC2TWJPFwpw7LfU2IzaDTQC1/tG3tI2mq+Sxyvhua5XI6r1tj6TqnUGFlS4MD9Pwo8jFE82x2Q9zHO20Tzy0DjnldcuXzukhnaj1HlSyYzjquFHiwl8O50BbG9pdZ+LgePRRhI0HWWAMXBdmCZs02NjTZLoYXPixTMBtEjvqgk0L+ZUd1xpDW5jgzOc3FyPohLcUnxMjeW+FH/AG32LoeXJWtH5PwzUIMnxNPyYzj40OQzMxXSG4Whu6OnACwOzgaNFZr+jd2kuxWai+LKZqsmq42SyIHwpHPLgC0mnCnEH1+CfBcnz+ttP00D6Th57HsgGTksdG1rsWIuLQ6QF3qCabZoWg/rbDbqDscYGccePOGnyZga3wmzGtg72Q6xyBxYtU5nRb87UYdSn1DHkzjjtx8l8unRSMlDXEtLWOJ8MiyLBPHdY2B0jkz6rqE+dlZMOEdadnRYTQzw5tob4byfeAsctvnaEcDkuB1Tnai/HOZi5WBevuwIxE6MiQAP9iTkmht9oirNVxau07rKbXvo+PjaZk4J1HFlmwcmaRjg8xkB4octq+Ce/wAFsIuksaPM8b6blOjbqn50jhO3bHKQ4OANWWncTR7UKVundLYOl/mnwZJ3HS4JoIC9w5bIQXbuOTwK7I4Da4jJ2YkTcl4fMG+24eZVyKCRghRTIJgkn6mQfsH8F4ntXtsnMb/3T+C8WI5XR2H9mTdforW2U4Yb7Fc31Y7UGx4zcR0jYnWH+G6iXeQ9ey1L+mtXGlPz342pEbmhtwyEOBBJdu7UDwt8yzxjbu9p9D9yIafSl5a98kLGgfSWyjuCSB+NrM0PO1h+rwRQSzvaXjexzyRt8+6JmIPo4t6QGpgE1eiYNQrKGpwEQE4CDLSNJg1MAkQAJgFKTAIJAE7RwoAnaOEE852o7U9IgK5B3vQQkZo2ZNG5rfDyQ4lwJHuV2Hfv8V6i2wCW9wDXzXmfQcLZNHnL/c+l80QHe60cX35IXp7AuLuv5JdPQ8IaDQmyRYGneNjPxpX5csr2OgMZB9om22a+d0QAfOlk9JuifpeXJFiSYv6RwMb9tmmgB9t4O4UfVbDNxPpMYex+yeIPdC7YHBry0gGj3q+y1PRUwm6byJTNgzvdNI582DGWRvcWtJsEn2gTRrgEV5LJPZfDoL5Wlyjq8GdlPxfFmhc22NfTgDtbQaOK5JJu/dpbo8OK5/O6ohwuootPfGwYjYpnZOW53ETmRiTaB5+yQT6WAkYNn6hMjJX44po9qJjWAOvYTyTdj2wDdFEP6jcHHwmAuoAOMdM4bZ47g+3x3HC00nWmpSYsphwMWLJjflyOjme5wEMEbH0a7PdvA9Bz3pbXM6uhxcuDGj0zNyHTMx3botga0z2I2ncRySKPp3PCZJLi9RGMxjKjk3nlz9raFuBFAc2CPtC2mlQ5UGnxxZr98zeAd24hvFAmhf3LQM66hmGO6HTMkxv+jtmc6RjTA6aUxsaR9blrrI+H2dYg0QRQSCKKIJhFFFEArx+jf+6fwXjZbyvZH/q3fI/gvIC3krobH+zJuf0wc3D+kticSAInb6PnwupxfyndMY+hfmbJfmY88Ue17HwEgfda0GTkx4OLJkykBsY3fM+QWkwujPzpnZGfqGU/HZNjghrG25zvNv3eas3WETEShoZVwTUuoenMh7nRZzDfrA/+Sy9O0d8OTHnHaGPZuaNtEgjgpJPyb4mLnCTIZny4zzbAYhFY9bJ5+xb5s4fLLikBr8UhgFUTHXsOr5cfMFVbfG87lZrZT01CBqYNThqNLoMhQ3lc1l9YMxsqWCPBc/wnFpc9+3tx2pdS0chZHS/QWhamyabUcJ08skhcXeK5p5N+RWbdZ54Y3hLTtI0pyn1YuHFHrTYS1+nkSA0W+J2/gmZ1zi3UuHI392QH8aXV9T9K9N6LmTCDQo5Qa2mbIlNep4cLXneq6Zizu3Y+NBhAeURc6/7ziscbjX+3Qyw2VcYy73AzIdRxI8qDd4b+24UVlhq1PTEIg6exYg4u2giz58lbkBdPGZnGJlxs66prsAanAUAThtpoPPtgHYKBit2ohhVtlTv+g4d+jH9LGwfTbO49+G8Af57r0loXnXQ7S3R2+xuvLd3Nf7uvJejtC4u5n5JdLR8IRxLY3uFWGki/kud6SzH5WhZ0jtXwtSG9zo5MXH8Da0gWHM8juDvIea6OSxC+g8naeGe928vj6LTdPmZ3S8r8g6i5xe8NfqUYZkFgd7O8AD418OfNZp7Lobc9ytNk9K6Hmam3UMjTMZ+SN5c50YIkL27SXA+9wPNbl3vu+ZUpINA/ovp90T426cyFj5nyuEDjFZe0Nc07a9kgUW9lsZdJwJcr6S/GaZd0Lt1ngxEmPj9kk0s0ixygmbncro3TsnUMCdrIoYcNzXNijgbucWvMgHiHkN3G6/iLK6FFRABBNSFIIqiNIICIIqIBJeInn9k/gvHsjI8EAMY6SR3ZrfxXsM36iQ/sO/BeRY2I2XIEzx+k7g+not2zyqJZ9eLmAh0sZFT6g4Oewh8cPYNNd/iVto8IxmLxS1zpOQGv7fA+Su+hvxhuma4Hbbdwq/ikhx3vdvJNn0Wicr5tXVJPuDRtsnsLdaw5ovFl3ubU8bS3fXIHmD8FvcbRmZWDkS/TAJo+REW1YHflat8cjA4bjZPJHmljlE8R+hzHdgRvN7XgBw9FdSabDMsR2X4jRub81IgXRtJbRI5Hor8crU540AC1WXNqI6jwcfA1CfFEkTnPEbuDR715rY54yxhP+gtYcg0Gl3YfFa/T9O1jHmGTkRvnneNrZWA3Q8hR/BGXTMVJY3fBcqTXciRodqj5WkC3Pxg6vhysefT8uLOxgc3xonTBrx9Hjbubz6Cx2H3rpMWWfInMZxpHuLC1m4gc1xyTQWDlnJyIQGYTw5ptri/sQeDwqo08Lqlk5ZfbMawNAa1oDR2A7KwBYemyZz/EZmwtY5tEOYeCD5LYBquUSUBO0UFKTAIJwoYaTBnwWUIURFXkrLT6Xc9DsaNKi3OLf6U+jtuz+j4XoDQuM6MY4dOxbexzva+XC7Vo4XF3E/JLoaUe2BCx5cYQwZsge4mctcQew7DhZQHklyh/RJB61+IWZbCp3vH5qIn3j80KTICgU1IUgyqIqUgAoipSCKoQioggUpFRBqco7cPId6ROP8CvP9KxY5oW5G3hxqj5Uu81R3h6PnP/ALOPIf8AlK4bpXMxs7RYX40rZAHODq7tPHBV2nMxE0hlES6VmLq1RZETXyNaAGWA4bfkfJYEumak+Z734kluJJplDn4Lb6hgazNNgz6dNsx2Y8TZGbvfImY4juK9kGzRsWPNYbcvrQYxe/GhMjIXvLPBFuktgDR7QB4MjhXvbQCfNKM57jpYg0vNA5xpj8C1Xt0qYtBdjG/i1Jnax1Liukccfbj74I43nE9t+90bS4Nut3tP9gnih9uI5nV00glla5krmRuaNrAyImMh1C/evkg2OVOM8i6YbJunCE/q2N481z+oxQxZWyItND2tvkTyt0dLyX6Yxk3hyZj3h8z5nEtLhxYDaHYDgUOStNqEDsadrJJA922yWsDQOfIK/bZTOanWiOlVj22Sx6LKMrA4PLKI828KjBj8aVw3tYA0kveaDR6krcHp7OLbaxj2kWCx4Nq7UzxjL3IYYzOPDW78M8+Dz8W3/irWyYjqDYf+X/uskaFlg07Hdx8R/NXM0gxfrYy3nzKrnPD7TjHJrMkM8E7ImsbY7eaxAFtdTdjQ44iaf0jiKBPeu61QIV+lN4qdWORpMAgCiFaqpznhJhF8FmeCp4SdrHadKsLOnsamgk5nb7V1zQuc6YjcNAxNrSf6Q4mvIWV0zQuNrz8kt2n4wgCTI/q5/eb/ANQVtJZhcNftN/FUpsc90UaUpACkKT0lNAEkgULNlMEIUpEloItwFmhZ7n0VTMnHklEUc8TpC3fsa8E7bq69L4QFlKIGWIUDLGLNC3jk+nzT0gFpYGsati6JgOzMonaDtaxvvPd6BbDsvJ+v5tQfr5jyxtx2N/owb7pb6/O+6nhj1TSnW1PTxuG7k/Kbij9Xpk7v3pWj/AradOdZY2v5UmK+D6NOBujaX7vEHnRruPReRn1W36Z0vN1TW4GYT3ROicJHzj/ZAHv8/IBXZaeMQx4bjUnKIeu68dnTuon0xn/gvPugMcRaFY3U6RzuZGvHYdiOa/eFrvepHbOmdSNj+ru7riug2NHT7C3E+jbnuJpwLX/tNI4r+Sjh4t893eZUuJDHjPl1F+HKMUvtnnGyi4nj4/ySwuM4k+j9QBzY3eG7cxppx5oknnz+74LLl0bT9Sx4H5mJHLI2HYHmwQCOeR/kLHl6V0mSExPge5hk8Ta55IBoihfYe07j4lUcJizEyTlRu/PLpWR04xbGW4H1I8j8llShYOm9N4uk6lPl473bZIhE2IjhosEm/PsPgFsJeyf/AAmveO65HXzWoD9xdg8d1x3UP+sv+ALXtvNRreI6HC3IkyWPYHtMLgWl23cCDxfl81tBosMZaRiavAQS4PilElDgkXd1wOP5rD6XhbkZOTC+9j49rqNGja6rG0aLFyIZYp8kNibtbCZLZ2I7falucvkS0fFz02mvx5XNZma0GGzTfaBLeSCb+tt7n17+S1b9MiPggza28imx749oa0ADz+XPryvQn9vitfle6VRjkslwMmG1mQ/K+gyQGQlxdLLudZ7gDyCi22sGmD5rTWuloT7GPV8lgKeyqQU4KttXTBdlwN+uFS7UsZv1x965F3i+bnfek2OPqmdve+jZWZHTWPLGQWl7+37y6EBcl+TYBvRmK0kbjJKa+G5deuNrfyS36fjCAJZf1Y/eCdLJ7n2hVJsdaeaLWW4LIsdwkkc+YSOmIsNLiWH07U37R6LcrmptLyocOefVNRZLC32yKkIjIeHcAGyDVUeR5ealBMjGx9alOXkSSxNe6JzcWnhzRy0i6HI4PPeisSbSdQyYj9L1WNwbuaSXlg205tmqv3h34sKw6Xj4mZjvydWfK+B4d4bndtrQTxd9wXefvVVLDzMTSZMWXKGdsfJM4RzSNDmu908UDbfaBo/PysAZ2VhY74sNk2tiM4j3vvxGudVnm3WQ4BwF/wA1gYMWkYuNbtWJjlheGMcxofTxtJAaPTgCvUqv/wAFikiY3Gy3tjAaZ4+Kpz3B489wLT9h81fl/QtLzZosfCgkMTmM3GdxtwBdsI/t8Cv3uUwtxNCwMp8WRgPdHFFkHfcdB+1wd7IrtdDd6BdMtDNqL8CafCwdNc1jZNokBsF3a9tduPVdAQLKUghC0vUmnafqWBHBniXcZAITA3dJurkNHnwDfwFreVyFxOuZuoO05uqYL5WZjppIvDZW7HjYx7nMIIPtEtaXce1wAQKKcXZTETFSxo+itIHbA1uX4vLGD+JC6Lp/D0/TWZGFh4kuJM0h8kczg57geztwJtvcfAghcweoepNSj8OGN8DtzXMdDgvO4A2bLjQ2kbCD71nstnpM2sZ0UEmpR+Dq4yS6FvhbBFBx4gd6sPYerqomrU8pmY5lDHTwxn2w2/VZrpXUB/aj2/eQuR6F0r6HpUMAx5I/FJkqQg9+LafMcLofyhTnG6Qlc01vyIY7+BeFZ0+0CHTh5/Rgf+ZyljPsOfJ1sLNkLG+jQFRn5YwcGbKdG+QRt3bWDkrKHZY2bKYMV8gaHVx7XYXxZ+A81n/acxxw4N3XmcyQF2JjlgNkNuyPgbXZCQTQMlDXtD2h214pwvyI9VyzI4o3Rynp7Jila4F0r8Vmxh3e9293zPoF1TXulgZI6N0bnNssd3CuymJ7Qp08c8b65tivC43qDnU/+ALptWknjgjGPI6N7n7bbFvvg8fD5rzjqXX4tI1MQ5jZBK6MPp7tzqN964B47BaNt5I6vZ0WivyYodQfhuiZljHcYXTe4H7Tt3fC103R2VruZ07FL1FDjRajvc1wx3Atc0Hg8WAfgCuM6G1iDXMvJixXNsMo722OQe4811mVqOJosjsbHzMTFaNsZY8bQJSb4sVRF+ajuZ99UlpeLoHha7LvYVr/AM/yv/RNytPfONzS0SNve08it3kKta7P6iZtk26lp7xE1pkDDZaT3ur/AILPjayWNrThtYL5J7eq1C2OoRzi3Tva+32yvqiu3ZYFfBdLQ8GXUj3AjalI0rbV00ub08+Llgv4LTvxDG7a4V817IdOZJw5jSsDL6SxMwe03afUd1VGvj+0+ll9A4xb05gygCg2Vt3z75K61cxouLqGgYQxWhmViNJLQBte2zZ581vMfU8Wd2zeY5P7Eg2lc7ViZymWvDKKplpX+4U9JX8RlVJsZzgxhc401oJJ9AFz79Q0aDFniY+WSLNkL5XW8inAFxBPo0gkDyK6EtsEevoaWJFo+nQfq8KBvFH2bsfb/kpk0eVnaDnZUkr8XJmkeWtc9gLR7IIu7HYO+2x3Wx07DwM3RsYuwImREF7YXHeGEgtPPy4WzZjQMJcyCJpNAkMAuhQ/gnDQOAAB8AnYUDBxGvL240IcRROwXXJ/En71YIYw9zxGwOcbc4NFk+pPmrNp9ChbQaLhfpaAihSGWJoNyN+9Ys2rYEDXF+UzjyALj9wFoDLWvyMLIZmnM098LJZGhs7Jg7ZJXuu9nkOHa/McHsFinqnTrpkebIf2MOT/ABAQPUZdxDo2qSH4xMYP4uQKZfhaw/3s3CYP2MZ7vxer8LD+jeJJJKZsiU3JKWht12AA7ADsPme5WsOr6w/9T05KB6zZkTfw3JoszqN0zDJpeBHDuG8DKe5+3zr2Kv5pk0/5UiP9E4I7A8TUMdvPzJ/wWs6Lyhg5ZjyJHkVQBslv2enyXR9VaKeqNJGBPFJjtbKJWyb2n2gCBx9q5+Lo/U8eIMOVFMR2Nlv49lo0q6KlTnPuelRZEcrQY3tdfx5Uke5tja036rzUw9Uae8OgbK9jeNvDwVhza71bGwt+ju8S+5xnVX2FL8bniT9Xjs9EfHjsILcGC2mxx2WNkalK26iaPmSV5s/W+spHH9GfsxHfzQ8fq/J2/oZR61B3+8KcaFd0J1Zl1+oatktY7bIGGvqDleMdV4s+Zqz8mUvfvFBx5teiR6N1FmkDIuNnnucB/P8ABbs9N48uA3FyWMfTaL6ok+qtw6cJQz90PO/ybTyaNkZmTG0FwLPZd2Ioro9cyfz1M+UhsRM7JyO49kVSzsXo2TTZZ3Y03jRyAeyRTm1+KWTSsiAkyQHbVe6VOeiZ6pPC4ioajDc1usHL3AsOTPNtHepKofYqI9HlvULnYBlBobQJ21Xf7lshjwxu4h2k/ArOx8ffW1p+QBSnHBPqyXzzPy2AlgaAeKNrGML/ACC2mPjyMa4+E4ehcEXY0ju5pPGYjiFeXdqvCPmiGLZfQx9Z5+wJhiRjyJT6kadQKCdrwkoqAFYV9M+Jw2hGWCCdtSxtcPiFVH7oVrVXKyFTMeTH/q2Q5rf92/2m/wDZW/SXmMiSEgjzYbB+SKDuyU89zjjs1+Tk6k97Bg4kTR9d+W8t+4Nu/tpLWtOHtZGAz9yFx/FyzihuRR217sXV399Tjb+7CB/Cv8VW7SdQkH6TW5gPRkf/AOltdylooracdOAu3S6rnvd6hzB/9SoelsB/63J1KUeYdmPAP92luLUtMmob0noYILsHxCP97NI//qcVmR6PpcQpmn4w+cYP4rLtC0AGQQRio4ImD9lgCIpvYAD4BAlKSgHLlNypLrKIcmQzOJaqmWTymkNhKxOOxTHK3ZY5CrewjsrgUrzwiJkTixXbgq3X6FZBCQtUrRpjEu9VU51eayXBUPHkp4yUwDHHzT7yPNKxtlMWBOZ5EQRz3ep+9IZD2s/enLFW5qLFKpHkhUFxV72KotKsiUZhXZUspi3nsoGp2VOnLEAylftUpYraKK0UnUpFIwUPIR4USCsj4IEKxCgUwq5R5T0htTsE5RtNSFJAFEaQQQFKU6BCZqlE9cIFqYpW5Bp5VhCWvgiyOHcJXHhRAoBECVECmStyqcLV5CQgqUSVEaE6G2kewRYopaqnBWlKRaYY7h6KstWSWpC3nspRJUxyxQMCyNiGz4J9RU6SlKViiy2upXSFKxSkWFdKKyh6IUEAiFBOAge6AWkKTqICulKTkIUgiUhXKtoIUEBXSFKwgIEIsK6QIVlKULTsKiEKVtBSgiwoLVNqtICFJ2FJagWj0V9BCgiwxyxLsKyKChATsqY21AtKyqHoloIsUxtvwSbCsogc8IAD0TsUxdimxZW0V2Q2j0RYpimMqCM1ysraL7I7R6J2T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3" name="AutoShape 8" descr="http://img1.imgtn.bdimg.com/it/u=3652739021,3675634560&amp;fm=21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5604" name="AutoShape 10" descr="http://img1.imgtn.bdimg.com/it/u=3652739021,3675634560&amp;fm=21&amp;gp=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7550" y="407401"/>
            <a:ext cx="3919122" cy="58477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知情同意书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8" name="Content Placeholder 2"/>
          <p:cNvSpPr txBox="1">
            <a:spLocks noChangeArrowheads="1"/>
          </p:cNvSpPr>
          <p:nvPr/>
        </p:nvSpPr>
        <p:spPr bwMode="auto">
          <a:xfrm>
            <a:off x="847725" y="2798763"/>
            <a:ext cx="108172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26633" name="文本框 1"/>
          <p:cNvSpPr txBox="1"/>
          <p:nvPr/>
        </p:nvSpPr>
        <p:spPr>
          <a:xfrm>
            <a:off x="449263" y="1459548"/>
            <a:ext cx="11125200" cy="31026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知情同意书版本号：版本日期：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研究风险：</a:t>
            </a:r>
            <a:endParaRPr lang="en-US" altLang="zh-CN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zh-CN" sz="16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药物可能的不良反应</a:t>
            </a:r>
            <a:r>
              <a:rPr lang="zh-CN" altLang="en-US" sz="16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en-US" sz="1600" b="1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研究获益：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Font typeface="+mj-ea"/>
              <a:buNone/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研究相关伤害的赔偿：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Font typeface="+mj-ea"/>
              <a:buNone/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相关经济补偿：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3500" y="2571750"/>
            <a:ext cx="9075738" cy="12192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lIns="92075" tIns="46038" rIns="92075" bIns="46038" anchor="b" anchorCtr="1"/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8000" b="1" kern="0" cap="none" spc="0" normalizeH="0" baseline="0" noProof="0" dirty="0">
                <a:solidFill>
                  <a:srgbClr val="C00000"/>
                </a:solidFill>
                <a:latin typeface="+mn-lt"/>
                <a:ea typeface="宋体" panose="02010600030101010101" pitchFamily="2" charset="-122"/>
                <a:cs typeface="+mj-cs"/>
              </a:rPr>
              <a:t>THANKS</a:t>
            </a:r>
            <a:endParaRPr kumimoji="0" lang="en-US" altLang="zh-CN" sz="8000" b="1" kern="0" cap="none" spc="0" normalizeH="0" baseline="0" noProof="0" dirty="0">
              <a:solidFill>
                <a:srgbClr val="C00000"/>
              </a:solidFill>
              <a:latin typeface="+mn-lt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338" y="4680099"/>
            <a:ext cx="4465320" cy="1446550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R="0" defTabSz="914400" eaLnBrk="1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汇报人姓名：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汇报科室：</a:t>
            </a:r>
            <a:endParaRPr kumimoji="0" lang="en-US" altLang="zh-CN" sz="24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en-US" sz="1600" kern="1200" cap="none" spc="0" normalizeH="0" baseline="0" noProof="0" dirty="0">
              <a:solidFill>
                <a:schemeClr val="tx2"/>
              </a:solidFill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795338" y="1682750"/>
            <a:ext cx="10939462" cy="174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项目名称：</a:t>
            </a:r>
            <a:endParaRPr lang="zh-CN" alt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9310" y="451945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临床试验项目伦理审查汇报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Number_1">
            <a:hlinkClick r:id="" action="ppaction://noaction"/>
          </p:cNvPr>
          <p:cNvSpPr/>
          <p:nvPr>
            <p:custDataLst>
              <p:tags r:id="rId1"/>
            </p:custDataLst>
          </p:nvPr>
        </p:nvSpPr>
        <p:spPr bwMode="auto">
          <a:xfrm>
            <a:off x="442522" y="1881479"/>
            <a:ext cx="1632000" cy="746055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  <a:effectLst>
            <a:reflection blurRad="6350" stA="19000" endPos="53000" dir="5400000" sy="-100000" algn="bl" rotWithShape="0"/>
          </a:effectLst>
        </p:spPr>
        <p:txBody>
          <a:bodyPr lIns="0" tIns="0" rIns="216000" bIns="0"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MH_Entry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 bwMode="auto">
          <a:xfrm>
            <a:off x="2137260" y="1881480"/>
            <a:ext cx="9600000" cy="746055"/>
          </a:xfrm>
          <a:custGeom>
            <a:avLst/>
            <a:gdLst>
              <a:gd name="connsiteX0" fmla="*/ 0 w 3383507"/>
              <a:gd name="connsiteY0" fmla="*/ 0 h 483636"/>
              <a:gd name="connsiteX1" fmla="*/ 424176 w 3383507"/>
              <a:gd name="connsiteY1" fmla="*/ 0 h 483636"/>
              <a:gd name="connsiteX2" fmla="*/ 439790 w 3383507"/>
              <a:gd name="connsiteY2" fmla="*/ 0 h 483636"/>
              <a:gd name="connsiteX3" fmla="*/ 845749 w 3383507"/>
              <a:gd name="connsiteY3" fmla="*/ 0 h 483636"/>
              <a:gd name="connsiteX4" fmla="*/ 861363 w 3383507"/>
              <a:gd name="connsiteY4" fmla="*/ 0 h 483636"/>
              <a:gd name="connsiteX5" fmla="*/ 1238697 w 3383507"/>
              <a:gd name="connsiteY5" fmla="*/ 0 h 483636"/>
              <a:gd name="connsiteX6" fmla="*/ 1285539 w 3383507"/>
              <a:gd name="connsiteY6" fmla="*/ 0 h 483636"/>
              <a:gd name="connsiteX7" fmla="*/ 1649861 w 3383507"/>
              <a:gd name="connsiteY7" fmla="*/ 0 h 483636"/>
              <a:gd name="connsiteX8" fmla="*/ 1675884 w 3383507"/>
              <a:gd name="connsiteY8" fmla="*/ 0 h 483636"/>
              <a:gd name="connsiteX9" fmla="*/ 2061025 w 3383507"/>
              <a:gd name="connsiteY9" fmla="*/ 0 h 483636"/>
              <a:gd name="connsiteX10" fmla="*/ 2089651 w 3383507"/>
              <a:gd name="connsiteY10" fmla="*/ 0 h 483636"/>
              <a:gd name="connsiteX11" fmla="*/ 2511224 w 3383507"/>
              <a:gd name="connsiteY11" fmla="*/ 0 h 483636"/>
              <a:gd name="connsiteX12" fmla="*/ 3383507 w 3383507"/>
              <a:gd name="connsiteY12" fmla="*/ 0 h 483636"/>
              <a:gd name="connsiteX13" fmla="*/ 3383507 w 3383507"/>
              <a:gd name="connsiteY13" fmla="*/ 483636 h 483636"/>
              <a:gd name="connsiteX14" fmla="*/ 2511224 w 3383507"/>
              <a:gd name="connsiteY14" fmla="*/ 483636 h 483636"/>
              <a:gd name="connsiteX15" fmla="*/ 2089651 w 3383507"/>
              <a:gd name="connsiteY15" fmla="*/ 483636 h 483636"/>
              <a:gd name="connsiteX16" fmla="*/ 2061025 w 3383507"/>
              <a:gd name="connsiteY16" fmla="*/ 483636 h 483636"/>
              <a:gd name="connsiteX17" fmla="*/ 1675884 w 3383507"/>
              <a:gd name="connsiteY17" fmla="*/ 483636 h 483636"/>
              <a:gd name="connsiteX18" fmla="*/ 1649861 w 3383507"/>
              <a:gd name="connsiteY18" fmla="*/ 483636 h 483636"/>
              <a:gd name="connsiteX19" fmla="*/ 1285539 w 3383507"/>
              <a:gd name="connsiteY19" fmla="*/ 483636 h 483636"/>
              <a:gd name="connsiteX20" fmla="*/ 1238697 w 3383507"/>
              <a:gd name="connsiteY20" fmla="*/ 483636 h 483636"/>
              <a:gd name="connsiteX21" fmla="*/ 861363 w 3383507"/>
              <a:gd name="connsiteY21" fmla="*/ 483636 h 483636"/>
              <a:gd name="connsiteX22" fmla="*/ 845749 w 3383507"/>
              <a:gd name="connsiteY22" fmla="*/ 483636 h 483636"/>
              <a:gd name="connsiteX23" fmla="*/ 439790 w 3383507"/>
              <a:gd name="connsiteY23" fmla="*/ 483636 h 483636"/>
              <a:gd name="connsiteX24" fmla="*/ 424176 w 3383507"/>
              <a:gd name="connsiteY24" fmla="*/ 483636 h 483636"/>
              <a:gd name="connsiteX25" fmla="*/ 0 w 3383507"/>
              <a:gd name="connsiteY25" fmla="*/ 483636 h 483636"/>
              <a:gd name="connsiteX26" fmla="*/ 0 w 3383507"/>
              <a:gd name="connsiteY26" fmla="*/ 305454 h 483636"/>
              <a:gd name="connsiteX27" fmla="*/ 18216 w 3383507"/>
              <a:gd name="connsiteY27" fmla="*/ 313091 h 483636"/>
              <a:gd name="connsiteX28" fmla="*/ 80672 w 3383507"/>
              <a:gd name="connsiteY28" fmla="*/ 338545 h 483636"/>
              <a:gd name="connsiteX29" fmla="*/ 169150 w 3383507"/>
              <a:gd name="connsiteY29" fmla="*/ 257091 h 483636"/>
              <a:gd name="connsiteX30" fmla="*/ 80672 w 3383507"/>
              <a:gd name="connsiteY30" fmla="*/ 175636 h 483636"/>
              <a:gd name="connsiteX31" fmla="*/ 23421 w 3383507"/>
              <a:gd name="connsiteY31" fmla="*/ 196000 h 483636"/>
              <a:gd name="connsiteX32" fmla="*/ 15614 w 3383507"/>
              <a:gd name="connsiteY32" fmla="*/ 201091 h 483636"/>
              <a:gd name="connsiteX33" fmla="*/ 0 w 3383507"/>
              <a:gd name="connsiteY33" fmla="*/ 208727 h 483636"/>
              <a:gd name="connsiteX34" fmla="*/ 0 w 3383507"/>
              <a:gd name="connsiteY34" fmla="*/ 0 h 48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383507" h="483636">
                <a:moveTo>
                  <a:pt x="0" y="0"/>
                </a:moveTo>
                <a:cubicBezTo>
                  <a:pt x="0" y="0"/>
                  <a:pt x="0" y="0"/>
                  <a:pt x="424176" y="0"/>
                </a:cubicBezTo>
                <a:cubicBezTo>
                  <a:pt x="424176" y="0"/>
                  <a:pt x="424176" y="0"/>
                  <a:pt x="439790" y="0"/>
                </a:cubicBezTo>
                <a:cubicBezTo>
                  <a:pt x="439790" y="0"/>
                  <a:pt x="439790" y="0"/>
                  <a:pt x="845749" y="0"/>
                </a:cubicBezTo>
                <a:cubicBezTo>
                  <a:pt x="845749" y="0"/>
                  <a:pt x="845749" y="0"/>
                  <a:pt x="861363" y="0"/>
                </a:cubicBezTo>
                <a:cubicBezTo>
                  <a:pt x="861363" y="0"/>
                  <a:pt x="861363" y="0"/>
                  <a:pt x="1238697" y="0"/>
                </a:cubicBezTo>
                <a:cubicBezTo>
                  <a:pt x="1238697" y="0"/>
                  <a:pt x="1238697" y="0"/>
                  <a:pt x="1285539" y="0"/>
                </a:cubicBezTo>
                <a:cubicBezTo>
                  <a:pt x="1285539" y="0"/>
                  <a:pt x="1285539" y="0"/>
                  <a:pt x="1649861" y="0"/>
                </a:cubicBezTo>
                <a:cubicBezTo>
                  <a:pt x="1649861" y="0"/>
                  <a:pt x="1649861" y="0"/>
                  <a:pt x="1675884" y="0"/>
                </a:cubicBezTo>
                <a:cubicBezTo>
                  <a:pt x="1675884" y="0"/>
                  <a:pt x="1675884" y="0"/>
                  <a:pt x="2061025" y="0"/>
                </a:cubicBezTo>
                <a:cubicBezTo>
                  <a:pt x="2061025" y="0"/>
                  <a:pt x="2061025" y="0"/>
                  <a:pt x="2089651" y="0"/>
                </a:cubicBezTo>
                <a:lnTo>
                  <a:pt x="2511224" y="0"/>
                </a:lnTo>
                <a:lnTo>
                  <a:pt x="3383507" y="0"/>
                </a:lnTo>
                <a:lnTo>
                  <a:pt x="3383507" y="483636"/>
                </a:lnTo>
                <a:lnTo>
                  <a:pt x="2511224" y="483636"/>
                </a:lnTo>
                <a:cubicBezTo>
                  <a:pt x="2511224" y="483636"/>
                  <a:pt x="2511224" y="483636"/>
                  <a:pt x="2089651" y="483636"/>
                </a:cubicBezTo>
                <a:cubicBezTo>
                  <a:pt x="2089651" y="483636"/>
                  <a:pt x="2089651" y="483636"/>
                  <a:pt x="2061025" y="483636"/>
                </a:cubicBezTo>
                <a:cubicBezTo>
                  <a:pt x="2061025" y="483636"/>
                  <a:pt x="2061025" y="483636"/>
                  <a:pt x="1675884" y="483636"/>
                </a:cubicBezTo>
                <a:cubicBezTo>
                  <a:pt x="1675884" y="483636"/>
                  <a:pt x="1675884" y="483636"/>
                  <a:pt x="1649861" y="483636"/>
                </a:cubicBezTo>
                <a:cubicBezTo>
                  <a:pt x="1649861" y="483636"/>
                  <a:pt x="1649861" y="483636"/>
                  <a:pt x="1285539" y="483636"/>
                </a:cubicBezTo>
                <a:cubicBezTo>
                  <a:pt x="1285539" y="483636"/>
                  <a:pt x="1285539" y="483636"/>
                  <a:pt x="1238697" y="483636"/>
                </a:cubicBezTo>
                <a:cubicBezTo>
                  <a:pt x="1238697" y="483636"/>
                  <a:pt x="1238697" y="483636"/>
                  <a:pt x="861363" y="483636"/>
                </a:cubicBezTo>
                <a:cubicBezTo>
                  <a:pt x="861363" y="483636"/>
                  <a:pt x="861363" y="483636"/>
                  <a:pt x="845749" y="483636"/>
                </a:cubicBezTo>
                <a:cubicBezTo>
                  <a:pt x="845749" y="483636"/>
                  <a:pt x="845749" y="483636"/>
                  <a:pt x="439790" y="483636"/>
                </a:cubicBezTo>
                <a:cubicBezTo>
                  <a:pt x="439790" y="483636"/>
                  <a:pt x="439790" y="483636"/>
                  <a:pt x="424176" y="483636"/>
                </a:cubicBezTo>
                <a:cubicBezTo>
                  <a:pt x="424176" y="483636"/>
                  <a:pt x="424176" y="483636"/>
                  <a:pt x="0" y="483636"/>
                </a:cubicBezTo>
                <a:cubicBezTo>
                  <a:pt x="0" y="483636"/>
                  <a:pt x="0" y="483636"/>
                  <a:pt x="0" y="305454"/>
                </a:cubicBezTo>
                <a:cubicBezTo>
                  <a:pt x="7807" y="308000"/>
                  <a:pt x="13012" y="310545"/>
                  <a:pt x="18216" y="313091"/>
                </a:cubicBezTo>
                <a:cubicBezTo>
                  <a:pt x="23421" y="318182"/>
                  <a:pt x="54649" y="338545"/>
                  <a:pt x="80672" y="338545"/>
                </a:cubicBezTo>
                <a:cubicBezTo>
                  <a:pt x="130115" y="338545"/>
                  <a:pt x="169150" y="300363"/>
                  <a:pt x="169150" y="257091"/>
                </a:cubicBezTo>
                <a:cubicBezTo>
                  <a:pt x="169150" y="211273"/>
                  <a:pt x="130115" y="175636"/>
                  <a:pt x="80672" y="175636"/>
                </a:cubicBezTo>
                <a:cubicBezTo>
                  <a:pt x="57251" y="175636"/>
                  <a:pt x="39035" y="183273"/>
                  <a:pt x="23421" y="196000"/>
                </a:cubicBezTo>
                <a:cubicBezTo>
                  <a:pt x="20819" y="198545"/>
                  <a:pt x="18216" y="198545"/>
                  <a:pt x="15614" y="201091"/>
                </a:cubicBezTo>
                <a:cubicBezTo>
                  <a:pt x="10409" y="206182"/>
                  <a:pt x="5205" y="206182"/>
                  <a:pt x="0" y="208727"/>
                </a:cubicBezTo>
                <a:cubicBezTo>
                  <a:pt x="0" y="208727"/>
                  <a:pt x="0" y="208727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  <a:effectLst>
            <a:reflection blurRad="6350" stA="19000" endPos="53000" dir="5400000" sy="-100000" algn="bl" rotWithShape="0"/>
          </a:effectLst>
        </p:spPr>
        <p:txBody>
          <a:bodyPr lIns="0" tIns="0" rIns="0" bIns="36000" anchor="ctr" anchorCtr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项目简介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MH_Number_2">
            <a:hlinkClick r:id="" action="ppaction://noaction"/>
          </p:cNvPr>
          <p:cNvSpPr/>
          <p:nvPr>
            <p:custDataLst>
              <p:tags r:id="rId3"/>
            </p:custDataLst>
          </p:nvPr>
        </p:nvSpPr>
        <p:spPr bwMode="auto">
          <a:xfrm>
            <a:off x="475975" y="4613633"/>
            <a:ext cx="1632000" cy="746055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  <a:effectLst>
            <a:reflection blurRad="6350" stA="19000" endPos="53000" dir="5400000" sy="-100000" algn="bl" rotWithShape="0"/>
          </a:effectLst>
        </p:spPr>
        <p:txBody>
          <a:bodyPr lIns="0" tIns="0" rIns="21600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MH_Entry_2">
            <a:hlinkClick r:id="" action="ppaction://noaction"/>
          </p:cNvPr>
          <p:cNvSpPr/>
          <p:nvPr>
            <p:custDataLst>
              <p:tags r:id="rId4"/>
            </p:custDataLst>
          </p:nvPr>
        </p:nvSpPr>
        <p:spPr bwMode="auto">
          <a:xfrm>
            <a:off x="2170715" y="4624785"/>
            <a:ext cx="9600000" cy="746055"/>
          </a:xfrm>
          <a:custGeom>
            <a:avLst/>
            <a:gdLst>
              <a:gd name="connsiteX0" fmla="*/ 0 w 3383507"/>
              <a:gd name="connsiteY0" fmla="*/ 0 h 483636"/>
              <a:gd name="connsiteX1" fmla="*/ 424176 w 3383507"/>
              <a:gd name="connsiteY1" fmla="*/ 0 h 483636"/>
              <a:gd name="connsiteX2" fmla="*/ 439790 w 3383507"/>
              <a:gd name="connsiteY2" fmla="*/ 0 h 483636"/>
              <a:gd name="connsiteX3" fmla="*/ 845749 w 3383507"/>
              <a:gd name="connsiteY3" fmla="*/ 0 h 483636"/>
              <a:gd name="connsiteX4" fmla="*/ 861363 w 3383507"/>
              <a:gd name="connsiteY4" fmla="*/ 0 h 483636"/>
              <a:gd name="connsiteX5" fmla="*/ 1238697 w 3383507"/>
              <a:gd name="connsiteY5" fmla="*/ 0 h 483636"/>
              <a:gd name="connsiteX6" fmla="*/ 1285539 w 3383507"/>
              <a:gd name="connsiteY6" fmla="*/ 0 h 483636"/>
              <a:gd name="connsiteX7" fmla="*/ 1649861 w 3383507"/>
              <a:gd name="connsiteY7" fmla="*/ 0 h 483636"/>
              <a:gd name="connsiteX8" fmla="*/ 1675884 w 3383507"/>
              <a:gd name="connsiteY8" fmla="*/ 0 h 483636"/>
              <a:gd name="connsiteX9" fmla="*/ 2061025 w 3383507"/>
              <a:gd name="connsiteY9" fmla="*/ 0 h 483636"/>
              <a:gd name="connsiteX10" fmla="*/ 2089651 w 3383507"/>
              <a:gd name="connsiteY10" fmla="*/ 0 h 483636"/>
              <a:gd name="connsiteX11" fmla="*/ 2511224 w 3383507"/>
              <a:gd name="connsiteY11" fmla="*/ 0 h 483636"/>
              <a:gd name="connsiteX12" fmla="*/ 3383507 w 3383507"/>
              <a:gd name="connsiteY12" fmla="*/ 0 h 483636"/>
              <a:gd name="connsiteX13" fmla="*/ 3383507 w 3383507"/>
              <a:gd name="connsiteY13" fmla="*/ 483636 h 483636"/>
              <a:gd name="connsiteX14" fmla="*/ 2511224 w 3383507"/>
              <a:gd name="connsiteY14" fmla="*/ 483636 h 483636"/>
              <a:gd name="connsiteX15" fmla="*/ 2089651 w 3383507"/>
              <a:gd name="connsiteY15" fmla="*/ 483636 h 483636"/>
              <a:gd name="connsiteX16" fmla="*/ 2061025 w 3383507"/>
              <a:gd name="connsiteY16" fmla="*/ 483636 h 483636"/>
              <a:gd name="connsiteX17" fmla="*/ 1675884 w 3383507"/>
              <a:gd name="connsiteY17" fmla="*/ 483636 h 483636"/>
              <a:gd name="connsiteX18" fmla="*/ 1649861 w 3383507"/>
              <a:gd name="connsiteY18" fmla="*/ 483636 h 483636"/>
              <a:gd name="connsiteX19" fmla="*/ 1285539 w 3383507"/>
              <a:gd name="connsiteY19" fmla="*/ 483636 h 483636"/>
              <a:gd name="connsiteX20" fmla="*/ 1238697 w 3383507"/>
              <a:gd name="connsiteY20" fmla="*/ 483636 h 483636"/>
              <a:gd name="connsiteX21" fmla="*/ 861363 w 3383507"/>
              <a:gd name="connsiteY21" fmla="*/ 483636 h 483636"/>
              <a:gd name="connsiteX22" fmla="*/ 845749 w 3383507"/>
              <a:gd name="connsiteY22" fmla="*/ 483636 h 483636"/>
              <a:gd name="connsiteX23" fmla="*/ 439790 w 3383507"/>
              <a:gd name="connsiteY23" fmla="*/ 483636 h 483636"/>
              <a:gd name="connsiteX24" fmla="*/ 424176 w 3383507"/>
              <a:gd name="connsiteY24" fmla="*/ 483636 h 483636"/>
              <a:gd name="connsiteX25" fmla="*/ 0 w 3383507"/>
              <a:gd name="connsiteY25" fmla="*/ 483636 h 483636"/>
              <a:gd name="connsiteX26" fmla="*/ 0 w 3383507"/>
              <a:gd name="connsiteY26" fmla="*/ 305454 h 483636"/>
              <a:gd name="connsiteX27" fmla="*/ 18216 w 3383507"/>
              <a:gd name="connsiteY27" fmla="*/ 313091 h 483636"/>
              <a:gd name="connsiteX28" fmla="*/ 80672 w 3383507"/>
              <a:gd name="connsiteY28" fmla="*/ 338545 h 483636"/>
              <a:gd name="connsiteX29" fmla="*/ 169150 w 3383507"/>
              <a:gd name="connsiteY29" fmla="*/ 257091 h 483636"/>
              <a:gd name="connsiteX30" fmla="*/ 80672 w 3383507"/>
              <a:gd name="connsiteY30" fmla="*/ 175636 h 483636"/>
              <a:gd name="connsiteX31" fmla="*/ 23421 w 3383507"/>
              <a:gd name="connsiteY31" fmla="*/ 196000 h 483636"/>
              <a:gd name="connsiteX32" fmla="*/ 15614 w 3383507"/>
              <a:gd name="connsiteY32" fmla="*/ 201091 h 483636"/>
              <a:gd name="connsiteX33" fmla="*/ 0 w 3383507"/>
              <a:gd name="connsiteY33" fmla="*/ 208727 h 483636"/>
              <a:gd name="connsiteX34" fmla="*/ 0 w 3383507"/>
              <a:gd name="connsiteY34" fmla="*/ 0 h 48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383507" h="483636">
                <a:moveTo>
                  <a:pt x="0" y="0"/>
                </a:moveTo>
                <a:cubicBezTo>
                  <a:pt x="0" y="0"/>
                  <a:pt x="0" y="0"/>
                  <a:pt x="424176" y="0"/>
                </a:cubicBezTo>
                <a:cubicBezTo>
                  <a:pt x="424176" y="0"/>
                  <a:pt x="424176" y="0"/>
                  <a:pt x="439790" y="0"/>
                </a:cubicBezTo>
                <a:cubicBezTo>
                  <a:pt x="439790" y="0"/>
                  <a:pt x="439790" y="0"/>
                  <a:pt x="845749" y="0"/>
                </a:cubicBezTo>
                <a:cubicBezTo>
                  <a:pt x="845749" y="0"/>
                  <a:pt x="845749" y="0"/>
                  <a:pt x="861363" y="0"/>
                </a:cubicBezTo>
                <a:cubicBezTo>
                  <a:pt x="861363" y="0"/>
                  <a:pt x="861363" y="0"/>
                  <a:pt x="1238697" y="0"/>
                </a:cubicBezTo>
                <a:cubicBezTo>
                  <a:pt x="1238697" y="0"/>
                  <a:pt x="1238697" y="0"/>
                  <a:pt x="1285539" y="0"/>
                </a:cubicBezTo>
                <a:cubicBezTo>
                  <a:pt x="1285539" y="0"/>
                  <a:pt x="1285539" y="0"/>
                  <a:pt x="1649861" y="0"/>
                </a:cubicBezTo>
                <a:cubicBezTo>
                  <a:pt x="1649861" y="0"/>
                  <a:pt x="1649861" y="0"/>
                  <a:pt x="1675884" y="0"/>
                </a:cubicBezTo>
                <a:cubicBezTo>
                  <a:pt x="1675884" y="0"/>
                  <a:pt x="1675884" y="0"/>
                  <a:pt x="2061025" y="0"/>
                </a:cubicBezTo>
                <a:cubicBezTo>
                  <a:pt x="2061025" y="0"/>
                  <a:pt x="2061025" y="0"/>
                  <a:pt x="2089651" y="0"/>
                </a:cubicBezTo>
                <a:lnTo>
                  <a:pt x="2511224" y="0"/>
                </a:lnTo>
                <a:lnTo>
                  <a:pt x="3383507" y="0"/>
                </a:lnTo>
                <a:lnTo>
                  <a:pt x="3383507" y="483636"/>
                </a:lnTo>
                <a:lnTo>
                  <a:pt x="2511224" y="483636"/>
                </a:lnTo>
                <a:cubicBezTo>
                  <a:pt x="2511224" y="483636"/>
                  <a:pt x="2511224" y="483636"/>
                  <a:pt x="2089651" y="483636"/>
                </a:cubicBezTo>
                <a:cubicBezTo>
                  <a:pt x="2089651" y="483636"/>
                  <a:pt x="2089651" y="483636"/>
                  <a:pt x="2061025" y="483636"/>
                </a:cubicBezTo>
                <a:cubicBezTo>
                  <a:pt x="2061025" y="483636"/>
                  <a:pt x="2061025" y="483636"/>
                  <a:pt x="1675884" y="483636"/>
                </a:cubicBezTo>
                <a:cubicBezTo>
                  <a:pt x="1675884" y="483636"/>
                  <a:pt x="1675884" y="483636"/>
                  <a:pt x="1649861" y="483636"/>
                </a:cubicBezTo>
                <a:cubicBezTo>
                  <a:pt x="1649861" y="483636"/>
                  <a:pt x="1649861" y="483636"/>
                  <a:pt x="1285539" y="483636"/>
                </a:cubicBezTo>
                <a:cubicBezTo>
                  <a:pt x="1285539" y="483636"/>
                  <a:pt x="1285539" y="483636"/>
                  <a:pt x="1238697" y="483636"/>
                </a:cubicBezTo>
                <a:cubicBezTo>
                  <a:pt x="1238697" y="483636"/>
                  <a:pt x="1238697" y="483636"/>
                  <a:pt x="861363" y="483636"/>
                </a:cubicBezTo>
                <a:cubicBezTo>
                  <a:pt x="861363" y="483636"/>
                  <a:pt x="861363" y="483636"/>
                  <a:pt x="845749" y="483636"/>
                </a:cubicBezTo>
                <a:cubicBezTo>
                  <a:pt x="845749" y="483636"/>
                  <a:pt x="845749" y="483636"/>
                  <a:pt x="439790" y="483636"/>
                </a:cubicBezTo>
                <a:cubicBezTo>
                  <a:pt x="439790" y="483636"/>
                  <a:pt x="439790" y="483636"/>
                  <a:pt x="424176" y="483636"/>
                </a:cubicBezTo>
                <a:cubicBezTo>
                  <a:pt x="424176" y="483636"/>
                  <a:pt x="424176" y="483636"/>
                  <a:pt x="0" y="483636"/>
                </a:cubicBezTo>
                <a:cubicBezTo>
                  <a:pt x="0" y="483636"/>
                  <a:pt x="0" y="483636"/>
                  <a:pt x="0" y="305454"/>
                </a:cubicBezTo>
                <a:cubicBezTo>
                  <a:pt x="7807" y="308000"/>
                  <a:pt x="13012" y="310545"/>
                  <a:pt x="18216" y="313091"/>
                </a:cubicBezTo>
                <a:cubicBezTo>
                  <a:pt x="23421" y="318182"/>
                  <a:pt x="54649" y="338545"/>
                  <a:pt x="80672" y="338545"/>
                </a:cubicBezTo>
                <a:cubicBezTo>
                  <a:pt x="130115" y="338545"/>
                  <a:pt x="169150" y="300363"/>
                  <a:pt x="169150" y="257091"/>
                </a:cubicBezTo>
                <a:cubicBezTo>
                  <a:pt x="169150" y="211273"/>
                  <a:pt x="130115" y="175636"/>
                  <a:pt x="80672" y="175636"/>
                </a:cubicBezTo>
                <a:cubicBezTo>
                  <a:pt x="57251" y="175636"/>
                  <a:pt x="39035" y="183273"/>
                  <a:pt x="23421" y="196000"/>
                </a:cubicBezTo>
                <a:cubicBezTo>
                  <a:pt x="20819" y="198545"/>
                  <a:pt x="18216" y="198545"/>
                  <a:pt x="15614" y="201091"/>
                </a:cubicBezTo>
                <a:cubicBezTo>
                  <a:pt x="10409" y="206182"/>
                  <a:pt x="5205" y="206182"/>
                  <a:pt x="0" y="208727"/>
                </a:cubicBezTo>
                <a:cubicBezTo>
                  <a:pt x="0" y="208727"/>
                  <a:pt x="0" y="208727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  <a:effectLst>
            <a:reflection blurRad="6350" stA="19000" endPos="53000" dir="5400000" sy="-100000" algn="bl" rotWithShape="0"/>
          </a:effectLst>
        </p:spPr>
        <p:txBody>
          <a:bodyPr lIns="0" tIns="0" rIns="0" bIns="36000" anchor="ctr" anchorCtr="1">
            <a:normAutofit/>
          </a:bodyPr>
          <a:lstStyle/>
          <a:p>
            <a:pPr marR="0" lvl="0" eaLnBrk="1" hangingPunct="1">
              <a:buClrTx/>
              <a:buSzTx/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方案研究设计、目的及具体内容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5" name="标题 1"/>
          <p:cNvSpPr>
            <a:spLocks noGrp="1"/>
          </p:cNvSpPr>
          <p:nvPr>
            <p:ph type="title"/>
          </p:nvPr>
        </p:nvSpPr>
        <p:spPr>
          <a:xfrm>
            <a:off x="460375" y="417513"/>
            <a:ext cx="11083925" cy="1081087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MH_Entry_1">
            <a:hlinkClick r:id="" action="ppaction://noaction"/>
          </p:cNvPr>
          <p:cNvSpPr/>
          <p:nvPr>
            <p:custDataLst>
              <p:tags r:id="rId5"/>
            </p:custDataLst>
          </p:nvPr>
        </p:nvSpPr>
        <p:spPr bwMode="auto">
          <a:xfrm>
            <a:off x="2144695" y="3249362"/>
            <a:ext cx="9600000" cy="746055"/>
          </a:xfrm>
          <a:custGeom>
            <a:avLst/>
            <a:gdLst>
              <a:gd name="connsiteX0" fmla="*/ 0 w 3383507"/>
              <a:gd name="connsiteY0" fmla="*/ 0 h 483636"/>
              <a:gd name="connsiteX1" fmla="*/ 424176 w 3383507"/>
              <a:gd name="connsiteY1" fmla="*/ 0 h 483636"/>
              <a:gd name="connsiteX2" fmla="*/ 439790 w 3383507"/>
              <a:gd name="connsiteY2" fmla="*/ 0 h 483636"/>
              <a:gd name="connsiteX3" fmla="*/ 845749 w 3383507"/>
              <a:gd name="connsiteY3" fmla="*/ 0 h 483636"/>
              <a:gd name="connsiteX4" fmla="*/ 861363 w 3383507"/>
              <a:gd name="connsiteY4" fmla="*/ 0 h 483636"/>
              <a:gd name="connsiteX5" fmla="*/ 1238697 w 3383507"/>
              <a:gd name="connsiteY5" fmla="*/ 0 h 483636"/>
              <a:gd name="connsiteX6" fmla="*/ 1285539 w 3383507"/>
              <a:gd name="connsiteY6" fmla="*/ 0 h 483636"/>
              <a:gd name="connsiteX7" fmla="*/ 1649861 w 3383507"/>
              <a:gd name="connsiteY7" fmla="*/ 0 h 483636"/>
              <a:gd name="connsiteX8" fmla="*/ 1675884 w 3383507"/>
              <a:gd name="connsiteY8" fmla="*/ 0 h 483636"/>
              <a:gd name="connsiteX9" fmla="*/ 2061025 w 3383507"/>
              <a:gd name="connsiteY9" fmla="*/ 0 h 483636"/>
              <a:gd name="connsiteX10" fmla="*/ 2089651 w 3383507"/>
              <a:gd name="connsiteY10" fmla="*/ 0 h 483636"/>
              <a:gd name="connsiteX11" fmla="*/ 2511224 w 3383507"/>
              <a:gd name="connsiteY11" fmla="*/ 0 h 483636"/>
              <a:gd name="connsiteX12" fmla="*/ 3383507 w 3383507"/>
              <a:gd name="connsiteY12" fmla="*/ 0 h 483636"/>
              <a:gd name="connsiteX13" fmla="*/ 3383507 w 3383507"/>
              <a:gd name="connsiteY13" fmla="*/ 483636 h 483636"/>
              <a:gd name="connsiteX14" fmla="*/ 2511224 w 3383507"/>
              <a:gd name="connsiteY14" fmla="*/ 483636 h 483636"/>
              <a:gd name="connsiteX15" fmla="*/ 2089651 w 3383507"/>
              <a:gd name="connsiteY15" fmla="*/ 483636 h 483636"/>
              <a:gd name="connsiteX16" fmla="*/ 2061025 w 3383507"/>
              <a:gd name="connsiteY16" fmla="*/ 483636 h 483636"/>
              <a:gd name="connsiteX17" fmla="*/ 1675884 w 3383507"/>
              <a:gd name="connsiteY17" fmla="*/ 483636 h 483636"/>
              <a:gd name="connsiteX18" fmla="*/ 1649861 w 3383507"/>
              <a:gd name="connsiteY18" fmla="*/ 483636 h 483636"/>
              <a:gd name="connsiteX19" fmla="*/ 1285539 w 3383507"/>
              <a:gd name="connsiteY19" fmla="*/ 483636 h 483636"/>
              <a:gd name="connsiteX20" fmla="*/ 1238697 w 3383507"/>
              <a:gd name="connsiteY20" fmla="*/ 483636 h 483636"/>
              <a:gd name="connsiteX21" fmla="*/ 861363 w 3383507"/>
              <a:gd name="connsiteY21" fmla="*/ 483636 h 483636"/>
              <a:gd name="connsiteX22" fmla="*/ 845749 w 3383507"/>
              <a:gd name="connsiteY22" fmla="*/ 483636 h 483636"/>
              <a:gd name="connsiteX23" fmla="*/ 439790 w 3383507"/>
              <a:gd name="connsiteY23" fmla="*/ 483636 h 483636"/>
              <a:gd name="connsiteX24" fmla="*/ 424176 w 3383507"/>
              <a:gd name="connsiteY24" fmla="*/ 483636 h 483636"/>
              <a:gd name="connsiteX25" fmla="*/ 0 w 3383507"/>
              <a:gd name="connsiteY25" fmla="*/ 483636 h 483636"/>
              <a:gd name="connsiteX26" fmla="*/ 0 w 3383507"/>
              <a:gd name="connsiteY26" fmla="*/ 305454 h 483636"/>
              <a:gd name="connsiteX27" fmla="*/ 18216 w 3383507"/>
              <a:gd name="connsiteY27" fmla="*/ 313091 h 483636"/>
              <a:gd name="connsiteX28" fmla="*/ 80672 w 3383507"/>
              <a:gd name="connsiteY28" fmla="*/ 338545 h 483636"/>
              <a:gd name="connsiteX29" fmla="*/ 169150 w 3383507"/>
              <a:gd name="connsiteY29" fmla="*/ 257091 h 483636"/>
              <a:gd name="connsiteX30" fmla="*/ 80672 w 3383507"/>
              <a:gd name="connsiteY30" fmla="*/ 175636 h 483636"/>
              <a:gd name="connsiteX31" fmla="*/ 23421 w 3383507"/>
              <a:gd name="connsiteY31" fmla="*/ 196000 h 483636"/>
              <a:gd name="connsiteX32" fmla="*/ 15614 w 3383507"/>
              <a:gd name="connsiteY32" fmla="*/ 201091 h 483636"/>
              <a:gd name="connsiteX33" fmla="*/ 0 w 3383507"/>
              <a:gd name="connsiteY33" fmla="*/ 208727 h 483636"/>
              <a:gd name="connsiteX34" fmla="*/ 0 w 3383507"/>
              <a:gd name="connsiteY34" fmla="*/ 0 h 48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383507" h="483636">
                <a:moveTo>
                  <a:pt x="0" y="0"/>
                </a:moveTo>
                <a:cubicBezTo>
                  <a:pt x="0" y="0"/>
                  <a:pt x="0" y="0"/>
                  <a:pt x="424176" y="0"/>
                </a:cubicBezTo>
                <a:cubicBezTo>
                  <a:pt x="424176" y="0"/>
                  <a:pt x="424176" y="0"/>
                  <a:pt x="439790" y="0"/>
                </a:cubicBezTo>
                <a:cubicBezTo>
                  <a:pt x="439790" y="0"/>
                  <a:pt x="439790" y="0"/>
                  <a:pt x="845749" y="0"/>
                </a:cubicBezTo>
                <a:cubicBezTo>
                  <a:pt x="845749" y="0"/>
                  <a:pt x="845749" y="0"/>
                  <a:pt x="861363" y="0"/>
                </a:cubicBezTo>
                <a:cubicBezTo>
                  <a:pt x="861363" y="0"/>
                  <a:pt x="861363" y="0"/>
                  <a:pt x="1238697" y="0"/>
                </a:cubicBezTo>
                <a:cubicBezTo>
                  <a:pt x="1238697" y="0"/>
                  <a:pt x="1238697" y="0"/>
                  <a:pt x="1285539" y="0"/>
                </a:cubicBezTo>
                <a:cubicBezTo>
                  <a:pt x="1285539" y="0"/>
                  <a:pt x="1285539" y="0"/>
                  <a:pt x="1649861" y="0"/>
                </a:cubicBezTo>
                <a:cubicBezTo>
                  <a:pt x="1649861" y="0"/>
                  <a:pt x="1649861" y="0"/>
                  <a:pt x="1675884" y="0"/>
                </a:cubicBezTo>
                <a:cubicBezTo>
                  <a:pt x="1675884" y="0"/>
                  <a:pt x="1675884" y="0"/>
                  <a:pt x="2061025" y="0"/>
                </a:cubicBezTo>
                <a:cubicBezTo>
                  <a:pt x="2061025" y="0"/>
                  <a:pt x="2061025" y="0"/>
                  <a:pt x="2089651" y="0"/>
                </a:cubicBezTo>
                <a:lnTo>
                  <a:pt x="2511224" y="0"/>
                </a:lnTo>
                <a:lnTo>
                  <a:pt x="3383507" y="0"/>
                </a:lnTo>
                <a:lnTo>
                  <a:pt x="3383507" y="483636"/>
                </a:lnTo>
                <a:lnTo>
                  <a:pt x="2511224" y="483636"/>
                </a:lnTo>
                <a:cubicBezTo>
                  <a:pt x="2511224" y="483636"/>
                  <a:pt x="2511224" y="483636"/>
                  <a:pt x="2089651" y="483636"/>
                </a:cubicBezTo>
                <a:cubicBezTo>
                  <a:pt x="2089651" y="483636"/>
                  <a:pt x="2089651" y="483636"/>
                  <a:pt x="2061025" y="483636"/>
                </a:cubicBezTo>
                <a:cubicBezTo>
                  <a:pt x="2061025" y="483636"/>
                  <a:pt x="2061025" y="483636"/>
                  <a:pt x="1675884" y="483636"/>
                </a:cubicBezTo>
                <a:cubicBezTo>
                  <a:pt x="1675884" y="483636"/>
                  <a:pt x="1675884" y="483636"/>
                  <a:pt x="1649861" y="483636"/>
                </a:cubicBezTo>
                <a:cubicBezTo>
                  <a:pt x="1649861" y="483636"/>
                  <a:pt x="1649861" y="483636"/>
                  <a:pt x="1285539" y="483636"/>
                </a:cubicBezTo>
                <a:cubicBezTo>
                  <a:pt x="1285539" y="483636"/>
                  <a:pt x="1285539" y="483636"/>
                  <a:pt x="1238697" y="483636"/>
                </a:cubicBezTo>
                <a:cubicBezTo>
                  <a:pt x="1238697" y="483636"/>
                  <a:pt x="1238697" y="483636"/>
                  <a:pt x="861363" y="483636"/>
                </a:cubicBezTo>
                <a:cubicBezTo>
                  <a:pt x="861363" y="483636"/>
                  <a:pt x="861363" y="483636"/>
                  <a:pt x="845749" y="483636"/>
                </a:cubicBezTo>
                <a:cubicBezTo>
                  <a:pt x="845749" y="483636"/>
                  <a:pt x="845749" y="483636"/>
                  <a:pt x="439790" y="483636"/>
                </a:cubicBezTo>
                <a:cubicBezTo>
                  <a:pt x="439790" y="483636"/>
                  <a:pt x="439790" y="483636"/>
                  <a:pt x="424176" y="483636"/>
                </a:cubicBezTo>
                <a:cubicBezTo>
                  <a:pt x="424176" y="483636"/>
                  <a:pt x="424176" y="483636"/>
                  <a:pt x="0" y="483636"/>
                </a:cubicBezTo>
                <a:cubicBezTo>
                  <a:pt x="0" y="483636"/>
                  <a:pt x="0" y="483636"/>
                  <a:pt x="0" y="305454"/>
                </a:cubicBezTo>
                <a:cubicBezTo>
                  <a:pt x="7807" y="308000"/>
                  <a:pt x="13012" y="310545"/>
                  <a:pt x="18216" y="313091"/>
                </a:cubicBezTo>
                <a:cubicBezTo>
                  <a:pt x="23421" y="318182"/>
                  <a:pt x="54649" y="338545"/>
                  <a:pt x="80672" y="338545"/>
                </a:cubicBezTo>
                <a:cubicBezTo>
                  <a:pt x="130115" y="338545"/>
                  <a:pt x="169150" y="300363"/>
                  <a:pt x="169150" y="257091"/>
                </a:cubicBezTo>
                <a:cubicBezTo>
                  <a:pt x="169150" y="211273"/>
                  <a:pt x="130115" y="175636"/>
                  <a:pt x="80672" y="175636"/>
                </a:cubicBezTo>
                <a:cubicBezTo>
                  <a:pt x="57251" y="175636"/>
                  <a:pt x="39035" y="183273"/>
                  <a:pt x="23421" y="196000"/>
                </a:cubicBezTo>
                <a:cubicBezTo>
                  <a:pt x="20819" y="198545"/>
                  <a:pt x="18216" y="198545"/>
                  <a:pt x="15614" y="201091"/>
                </a:cubicBezTo>
                <a:cubicBezTo>
                  <a:pt x="10409" y="206182"/>
                  <a:pt x="5205" y="206182"/>
                  <a:pt x="0" y="208727"/>
                </a:cubicBezTo>
                <a:cubicBezTo>
                  <a:pt x="0" y="208727"/>
                  <a:pt x="0" y="208727"/>
                  <a:pt x="0" y="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  <a:effectLst>
            <a:reflection blurRad="6350" stA="19000" endPos="53000" dir="5400000" sy="-100000" algn="bl" rotWithShape="0"/>
          </a:effectLst>
        </p:spPr>
        <p:txBody>
          <a:bodyPr lIns="0" tIns="0" rIns="0" bIns="36000" anchor="ctr" anchorCtr="1">
            <a:norm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 bwMode="auto">
          <a:xfrm>
            <a:off x="449957" y="3227060"/>
            <a:ext cx="1632000" cy="746055"/>
          </a:xfrm>
          <a:custGeom>
            <a:avLst/>
            <a:gdLst/>
            <a:ahLst/>
            <a:cxnLst>
              <a:cxn ang="0">
                <a:pos x="211" y="73"/>
              </a:cxn>
              <a:cxn ang="0">
                <a:pos x="192" y="80"/>
              </a:cxn>
              <a:cxn ang="0">
                <a:pos x="189" y="82"/>
              </a:cxn>
              <a:cxn ang="0">
                <a:pos x="180" y="86"/>
              </a:cxn>
              <a:cxn ang="0">
                <a:pos x="172" y="85"/>
              </a:cxn>
              <a:cxn ang="0">
                <a:pos x="172" y="0"/>
              </a:cxn>
              <a:cxn ang="0">
                <a:pos x="0" y="0"/>
              </a:cxn>
              <a:cxn ang="0">
                <a:pos x="0" y="190"/>
              </a:cxn>
              <a:cxn ang="0">
                <a:pos x="172" y="190"/>
              </a:cxn>
              <a:cxn ang="0">
                <a:pos x="172" y="117"/>
              </a:cxn>
              <a:cxn ang="0">
                <a:pos x="179" y="116"/>
              </a:cxn>
              <a:cxn ang="0">
                <a:pos x="190" y="120"/>
              </a:cxn>
              <a:cxn ang="0">
                <a:pos x="211" y="128"/>
              </a:cxn>
              <a:cxn ang="0">
                <a:pos x="241" y="101"/>
              </a:cxn>
              <a:cxn ang="0">
                <a:pos x="211" y="73"/>
              </a:cxn>
            </a:cxnLst>
            <a:rect l="0" t="0" r="r" b="b"/>
            <a:pathLst>
              <a:path w="241" h="190">
                <a:moveTo>
                  <a:pt x="211" y="73"/>
                </a:moveTo>
                <a:cubicBezTo>
                  <a:pt x="204" y="73"/>
                  <a:pt x="197" y="76"/>
                  <a:pt x="192" y="80"/>
                </a:cubicBezTo>
                <a:cubicBezTo>
                  <a:pt x="191" y="81"/>
                  <a:pt x="190" y="82"/>
                  <a:pt x="189" y="82"/>
                </a:cubicBezTo>
                <a:cubicBezTo>
                  <a:pt x="187" y="84"/>
                  <a:pt x="183" y="86"/>
                  <a:pt x="180" y="86"/>
                </a:cubicBezTo>
                <a:cubicBezTo>
                  <a:pt x="176" y="86"/>
                  <a:pt x="174" y="86"/>
                  <a:pt x="172" y="85"/>
                </a:cubicBezTo>
                <a:cubicBezTo>
                  <a:pt x="172" y="0"/>
                  <a:pt x="172" y="0"/>
                  <a:pt x="17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117"/>
                  <a:pt x="172" y="117"/>
                  <a:pt x="172" y="117"/>
                </a:cubicBezTo>
                <a:cubicBezTo>
                  <a:pt x="175" y="116"/>
                  <a:pt x="176" y="116"/>
                  <a:pt x="179" y="116"/>
                </a:cubicBezTo>
                <a:cubicBezTo>
                  <a:pt x="183" y="116"/>
                  <a:pt x="188" y="118"/>
                  <a:pt x="190" y="120"/>
                </a:cubicBezTo>
                <a:cubicBezTo>
                  <a:pt x="192" y="122"/>
                  <a:pt x="202" y="128"/>
                  <a:pt x="211" y="128"/>
                </a:cubicBezTo>
                <a:cubicBezTo>
                  <a:pt x="228" y="128"/>
                  <a:pt x="241" y="116"/>
                  <a:pt x="241" y="101"/>
                </a:cubicBezTo>
                <a:cubicBezTo>
                  <a:pt x="241" y="86"/>
                  <a:pt x="228" y="73"/>
                  <a:pt x="211" y="73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</a:ln>
          <a:effectLst>
            <a:reflection blurRad="6350" stA="19000" endPos="53000" dir="5400000" sy="-100000" algn="bl" rotWithShape="0"/>
          </a:effectLst>
        </p:spPr>
        <p:txBody>
          <a:bodyPr lIns="0" tIns="0" rIns="21600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64396" y="326452"/>
            <a:ext cx="3439964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r>
              <a:rPr kumimoji="0" lang="en-US" altLang="zh-CN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7" name="矩形 3"/>
          <p:cNvSpPr/>
          <p:nvPr/>
        </p:nvSpPr>
        <p:spPr>
          <a:xfrm>
            <a:off x="1071076" y="1223645"/>
            <a:ext cx="10437812" cy="443775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申办方 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参加单位：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主要研究者：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入组时限：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入组志愿者：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项目研究期限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药物分类：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临床试验分期：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45394" y="243555"/>
            <a:ext cx="4659165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项目简介</a:t>
            </a:r>
            <a:r>
              <a:rPr kumimoji="0" lang="en-US" altLang="zh-CN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研究团队及分工</a:t>
            </a:r>
            <a:endParaRPr kumimoji="0" lang="zh-CN" altLang="en-US" sz="3600" b="1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5" name="表格 3"/>
          <p:cNvGraphicFramePr>
            <a:graphicFrameLocks noGrp="1"/>
          </p:cNvGraphicFramePr>
          <p:nvPr/>
        </p:nvGraphicFramePr>
        <p:xfrm>
          <a:off x="1564640" y="1197662"/>
          <a:ext cx="9316721" cy="51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180"/>
                <a:gridCol w="1988820"/>
                <a:gridCol w="2819400"/>
                <a:gridCol w="2179321"/>
              </a:tblGrid>
              <a:tr h="396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姓名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职称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项目分工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参与在研项目数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8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8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</a:tr>
              <a:tr h="396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</a:tr>
              <a:tr h="396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8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8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4446" y="116649"/>
            <a:ext cx="2404953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研究背景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4446" y="901200"/>
            <a:ext cx="10878394" cy="3936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150000"/>
              </a:lnSpc>
              <a:spcAft>
                <a:spcPts val="3000"/>
              </a:spcAft>
              <a:buFont typeface="Calibri Light" panose="020F0302020204030204" pitchFamily="34" charset="0"/>
              <a:buAutoNum type="arabicPeriod"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II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期试验有效性评价结果（简要描述前期试验结果）：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  <a:spcAft>
                <a:spcPts val="3000"/>
              </a:spcAft>
              <a:buFont typeface="Calibri Light" panose="020F0302020204030204" pitchFamily="34" charset="0"/>
              <a:buAutoNum type="arabicPeriod"/>
            </a:pP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II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期试验安全性评价结果（简要描述常见不良反应）：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algn="just" eaLnBrk="1" hangingPunct="1">
              <a:lnSpc>
                <a:spcPct val="150000"/>
              </a:lnSpc>
              <a:spcAft>
                <a:spcPts val="3000"/>
              </a:spcAft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hangingPunct="1">
              <a:lnSpc>
                <a:spcPct val="150000"/>
              </a:lnSpc>
              <a:spcAft>
                <a:spcPts val="3000"/>
              </a:spcAft>
              <a:buFont typeface="Calibri Light" panose="020F0302020204030204" pitchFamily="34" charset="0"/>
              <a:buAutoNum type="arabicPeriod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hangingPunct="1">
              <a:lnSpc>
                <a:spcPct val="150000"/>
              </a:lnSpc>
              <a:spcAft>
                <a:spcPts val="3000"/>
              </a:spcAft>
              <a:buFont typeface="Calibri Light" panose="020F0302020204030204" pitchFamily="34" charset="0"/>
              <a:buAutoNum type="arabicPeriod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99"/>
          <p:cNvSpPr txBox="1">
            <a:spLocks noChangeArrowheads="1"/>
          </p:cNvSpPr>
          <p:nvPr/>
        </p:nvSpPr>
        <p:spPr bwMode="auto">
          <a:xfrm>
            <a:off x="2968625" y="194310"/>
            <a:ext cx="86741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（介绍前期研究的安全性及有效性评价：大概描述前期研究的安全性及有效性结果）</a:t>
            </a:r>
            <a:endParaRPr lang="zh-CN" altLang="en-US" sz="2000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 descr="data:image/jpeg;base64,/9j/4AAQSkZJRgABAQAAAQABAAD/2wBDAAgGBgcGBQgHBwcJCQgKDBQNDAsLDBkSEw8UHRofHh0aHBwgJC4nICIsIxwcKDcpLDAxNDQ0Hyc5PTgyPC4zNDL/2wBDAQkJCQwLDBgNDRgyIRwhMjIyMjIyMjIyMjIyMjIyMjIyMjIyMjIyMjIyMjIyMjIyMjIyMjIyMjIyMjIyMjIyMjL/wAARCADcAQ4DASIAAhEBAxEB/8QAGwAAAgIDAQAAAAAAAAAAAAAAAQIAAwQFBgf/xABHEAABBAEDAgMEBQgGCAcAAAABAAIDEQQFEiEGMRNBUSIyYXEUQoGRsQcVIzNicqHRJDRSksHwFjVDU4KisuElRGODk8Li/8QAGgEAAgMBAQAAAAAAAAAAAAAAAAECAwQFBv/EACcRAQACAQMDBAIDAQAAAAAAAAABEQIDBCESMTITIiNRFEEzQlJx/9oADAMBAAIRAxEAPwDyykwCCYBescIQE4CACdoQiItWAIAJgghAThKAnCRjXZMEEQEGYIhQBMAkYhMEAE4CDQJwEAEwCRoE4CACakAQiFAEwQYogKAJg1IxATBBMEGiYBQBMAkECYKAUmAQaUmARHZFICEwHKATDumYgJwLQCsaOEg83ATAIhqYBXMsygbwnAUATAIJAE4CgFJwEGgCalAE1JJBScBQBMAkaAIhqYBMAgwATUiEQEjEJgEAE4CAgCYBEBGkGgCYBEBMAkaBqZQJgEjAC0wbSICYBAABMBaIam2oMAE1IgI16IABFENTBqAACcIUmASBmhXNHCrAVg7IDzoBMAoAnCuZQA5TgIAJxXqEHEIAnAUAThp9EkqQBNtRDCO7SPsTBp9ClaVSACYBQDjkj701tAvc2vmErOkpMApbf7bP7wU8WIGvFj/vBB0ICYBK2WMmmyMJPxWYzCyZG7mQucPUJXAqVACcBZI03MAs47/uSOx5Y/fie35tRcH0zCqk4HKACcBAQBNSICYBBgGpwEQEwCQgAEwbymDUQEGlIogWmAQAATBqICakgFKUmATAIBQ1OGpgLThqDKGpw1MGpw3hIPNwEQE9KUr2Wncfk10/EzMzPdlYkM5jYzZ4rA4Nsm6BXpH5g0qQf6vgYf8A02Bq87/J05kTNUe9zgA2Og11bj7Xs35L1bHaBEwC6DRXN+S4+7ymNWal1dtjHpw1D+lcF36umfOMFYWR0VHkAjwcWf4OYAf4hbiLUMo5GoMOHJtgnZHC5zdrZAQAaIu6NnsO47d1l6XqbsrWs3Bfp2ZjnF7Tytb4UoPYtIJ8uaIBWf1s4/a/oxck3oRrgK0rFA8rDFa3oShxp+GPsYu6I5PzQS/JzP08XEDoWv8AyWEPsZ/JIOkWtz24hwoA50RlD9g2UCARuA97kGvRd1SiPydT7Hp4uPb0U5v1cQfd/JWDo54+tij/AD8l1nkgl+RqfY9PFzA6SeP9vjj5A/yTjpM+eVCPk0rpFEevqfY6MXODpNvnlx/ZGUf9Eoj3y2//AB/910VKJevqfZ9GLmX9FYL/AH5WO/8AZH81S7oDSXd5Hg+rW1/iurKClGvqf6L08Ppxs/5O9LbjyvjzMoSNYS2w0i68/NecgcBe7Sj9BL+478F4cG8Bb9nqZ531TbJuMMcaqChqcNRDU23hbWYqYBMGpttJGUBNSICYNQRQEwCZrU7WoMganAThqbakCtCcBENTBqAgCYDhQBOBwgnnFI7U1IgK5TTt/wAn7SMbUiZHRskLWOc0XxtefLn0PkvWYmnaAe9Ly3oUAaLn3G126YVfkRGTwvV4xdX/ABXG3c/JLqbePjhzmD+kzM9xklk36nG5rHbKFEjjYb+ryHc00WCFldMMc/WdcyTPqGx05a2HJlY9lAcPjoW0HkbSTQCswS98m58LY5Ham+yMfwHPAbwXC7Jrjd9YAGqVvTTC2TWJPFwpw7LfU2IzaDTQC1/tG3tI2mq+Sxyvhua5XI6r1tj6TqnUGFlS4MD9Pwo8jFE82x2Q9zHO20Tzy0DjnldcuXzukhnaj1HlSyYzjquFHiwl8O50BbG9pdZ+LgePRRhI0HWWAMXBdmCZs02NjTZLoYXPixTMBtEjvqgk0L+ZUd1xpDW5jgzOc3FyPohLcUnxMjeW+FH/AG32LoeXJWtH5PwzUIMnxNPyYzj40OQzMxXSG4Whu6OnACwOzgaNFZr+jd2kuxWai+LKZqsmq42SyIHwpHPLgC0mnCnEH1+CfBcnz+ttP00D6Th57HsgGTksdG1rsWIuLQ6QF3qCabZoWg/rbDbqDscYGccePOGnyZga3wmzGtg72Q6xyBxYtU5nRb87UYdSn1DHkzjjtx8l8unRSMlDXEtLWOJ8MiyLBPHdY2B0jkz6rqE+dlZMOEdadnRYTQzw5tob4byfeAsctvnaEcDkuB1Tnai/HOZi5WBevuwIxE6MiQAP9iTkmht9oirNVxau07rKbXvo+PjaZk4J1HFlmwcmaRjg8xkB4octq+Ce/wAFsIuksaPM8b6blOjbqn50jhO3bHKQ4OANWWncTR7UKVundLYOl/mnwZJ3HS4JoIC9w5bIQXbuOTwK7I4Da4jJ2YkTcl4fMG+24eZVyKCRghRTIJgkn6mQfsH8F4ntXtsnMb/3T+C8WI5XR2H9mTdforW2U4Yb7Fc31Y7UGx4zcR0jYnWH+G6iXeQ9ey1L+mtXGlPz342pEbmhtwyEOBBJdu7UDwt8yzxjbu9p9D9yIafSl5a98kLGgfSWyjuCSB+NrM0PO1h+rwRQSzvaXjexzyRt8+6JmIPo4t6QGpgE1eiYNQrKGpwEQE4CDLSNJg1MAkQAJgFKTAIJAE7RwoAnaOEE852o7U9IgK5B3vQQkZo2ZNG5rfDyQ4lwJHuV2Hfv8V6i2wCW9wDXzXmfQcLZNHnL/c+l80QHe60cX35IXp7AuLuv5JdPQ8IaDQmyRYGneNjPxpX5csr2OgMZB9om22a+d0QAfOlk9JuifpeXJFiSYv6RwMb9tmmgB9t4O4UfVbDNxPpMYex+yeIPdC7YHBry0gGj3q+y1PRUwm6byJTNgzvdNI582DGWRvcWtJsEn2gTRrgEV5LJPZfDoL5Wlyjq8GdlPxfFmhc22NfTgDtbQaOK5JJu/dpbo8OK5/O6ohwuootPfGwYjYpnZOW53ETmRiTaB5+yQT6WAkYNn6hMjJX44po9qJjWAOvYTyTdj2wDdFEP6jcHHwmAuoAOMdM4bZ47g+3x3HC00nWmpSYsphwMWLJjflyOjme5wEMEbH0a7PdvA9Bz3pbXM6uhxcuDGj0zNyHTMx3botga0z2I2ncRySKPp3PCZJLi9RGMxjKjk3nlz9raFuBFAc2CPtC2mlQ5UGnxxZr98zeAd24hvFAmhf3LQM66hmGO6HTMkxv+jtmc6RjTA6aUxsaR9blrrI+H2dYg0QRQSCKKIJhFFFEArx+jf+6fwXjZbyvZH/q3fI/gvIC3krobH+zJuf0wc3D+kticSAInb6PnwupxfyndMY+hfmbJfmY88Ue17HwEgfda0GTkx4OLJkykBsY3fM+QWkwujPzpnZGfqGU/HZNjghrG25zvNv3eas3WETEShoZVwTUuoenMh7nRZzDfrA/+Sy9O0d8OTHnHaGPZuaNtEgjgpJPyb4mLnCTIZny4zzbAYhFY9bJ5+xb5s4fLLikBr8UhgFUTHXsOr5cfMFVbfG87lZrZT01CBqYNThqNLoMhQ3lc1l9YMxsqWCPBc/wnFpc9+3tx2pdS0chZHS/QWhamyabUcJ08skhcXeK5p5N+RWbdZ54Y3hLTtI0pyn1YuHFHrTYS1+nkSA0W+J2/gmZ1zi3UuHI392QH8aXV9T9K9N6LmTCDQo5Qa2mbIlNep4cLXneq6Zizu3Y+NBhAeURc6/7ziscbjX+3Qyw2VcYy73AzIdRxI8qDd4b+24UVlhq1PTEIg6exYg4u2giz58lbkBdPGZnGJlxs66prsAanAUAThtpoPPtgHYKBit2ohhVtlTv+g4d+jH9LGwfTbO49+G8Af57r0loXnXQ7S3R2+xuvLd3Nf7uvJejtC4u5n5JdLR8IRxLY3uFWGki/kud6SzH5WhZ0jtXwtSG9zo5MXH8Da0gWHM8juDvIea6OSxC+g8naeGe928vj6LTdPmZ3S8r8g6i5xe8NfqUYZkFgd7O8AD418OfNZp7Lobc9ytNk9K6Hmam3UMjTMZ+SN5c50YIkL27SXA+9wPNbl3vu+ZUpINA/ovp90T426cyFj5nyuEDjFZe0Nc07a9kgUW9lsZdJwJcr6S/GaZd0Lt1ngxEmPj9kk0s0ixygmbncro3TsnUMCdrIoYcNzXNijgbucWvMgHiHkN3G6/iLK6FFRABBNSFIIqiNIICIIqIBJeInn9k/gvHsjI8EAMY6SR3ZrfxXsM36iQ/sO/BeRY2I2XIEzx+k7g+not2zyqJZ9eLmAh0sZFT6g4Oewh8cPYNNd/iVto8IxmLxS1zpOQGv7fA+Su+hvxhuma4Hbbdwq/ikhx3vdvJNn0Wicr5tXVJPuDRtsnsLdaw5ovFl3ubU8bS3fXIHmD8FvcbRmZWDkS/TAJo+REW1YHflat8cjA4bjZPJHmljlE8R+hzHdgRvN7XgBw9FdSabDMsR2X4jRub81IgXRtJbRI5Hor8crU540AC1WXNqI6jwcfA1CfFEkTnPEbuDR715rY54yxhP+gtYcg0Gl3YfFa/T9O1jHmGTkRvnneNrZWA3Q8hR/BGXTMVJY3fBcqTXciRodqj5WkC3Pxg6vhysefT8uLOxgc3xonTBrx9Hjbubz6Cx2H3rpMWWfInMZxpHuLC1m4gc1xyTQWDlnJyIQGYTw5ptri/sQeDwqo08Lqlk5ZfbMawNAa1oDR2A7KwBYemyZz/EZmwtY5tEOYeCD5LYBquUSUBO0UFKTAIJwoYaTBnwWUIURFXkrLT6Xc9DsaNKi3OLf6U+jtuz+j4XoDQuM6MY4dOxbexzva+XC7Vo4XF3E/JLoaUe2BCx5cYQwZsge4mctcQew7DhZQHklyh/RJB61+IWZbCp3vH5qIn3j80KTICgU1IUgyqIqUgAoipSCKoQioggUpFRBqco7cPId6ROP8CvP9KxY5oW5G3hxqj5Uu81R3h6PnP/ALOPIf8AlK4bpXMxs7RYX40rZAHODq7tPHBV2nMxE0hlES6VmLq1RZETXyNaAGWA4bfkfJYEumak+Z734kluJJplDn4Lb6hgazNNgz6dNsx2Y8TZGbvfImY4juK9kGzRsWPNYbcvrQYxe/GhMjIXvLPBFuktgDR7QB4MjhXvbQCfNKM57jpYg0vNA5xpj8C1Xt0qYtBdjG/i1Jnax1Liukccfbj74I43nE9t+90bS4Nut3tP9gnih9uI5nV00glla5krmRuaNrAyImMh1C/evkg2OVOM8i6YbJunCE/q2N481z+oxQxZWyItND2tvkTyt0dLyX6Yxk3hyZj3h8z5nEtLhxYDaHYDgUOStNqEDsadrJJA922yWsDQOfIK/bZTOanWiOlVj22Sx6LKMrA4PLKI828KjBj8aVw3tYA0kveaDR6krcHp7OLbaxj2kWCx4Nq7UzxjL3IYYzOPDW78M8+Dz8W3/irWyYjqDYf+X/uskaFlg07Hdx8R/NXM0gxfrYy3nzKrnPD7TjHJrMkM8E7ImsbY7eaxAFtdTdjQ44iaf0jiKBPeu61QIV+lN4qdWORpMAgCiFaqpznhJhF8FmeCp4SdrHadKsLOnsamgk5nb7V1zQuc6YjcNAxNrSf6Q4mvIWV0zQuNrz8kt2n4wgCTI/q5/eb/ANQVtJZhcNftN/FUpsc90UaUpACkKT0lNAEkgULNlMEIUpEloItwFmhZ7n0VTMnHklEUc8TpC3fsa8E7bq69L4QFlKIGWIUDLGLNC3jk+nzT0gFpYGsati6JgOzMonaDtaxvvPd6BbDsvJ+v5tQfr5jyxtx2N/owb7pb6/O+6nhj1TSnW1PTxuG7k/Kbij9Xpk7v3pWj/AradOdZY2v5UmK+D6NOBujaX7vEHnRruPReRn1W36Z0vN1TW4GYT3ROicJHzj/ZAHv8/IBXZaeMQx4bjUnKIeu68dnTuon0xn/gvPugMcRaFY3U6RzuZGvHYdiOa/eFrvepHbOmdSNj+ru7riug2NHT7C3E+jbnuJpwLX/tNI4r+Sjh4t893eZUuJDHjPl1F+HKMUvtnnGyi4nj4/ySwuM4k+j9QBzY3eG7cxppx5oknnz+74LLl0bT9Sx4H5mJHLI2HYHmwQCOeR/kLHl6V0mSExPge5hk8Ta55IBoihfYe07j4lUcJizEyTlRu/PLpWR04xbGW4H1I8j8llShYOm9N4uk6lPl473bZIhE2IjhosEm/PsPgFsJeyf/AAmveO65HXzWoD9xdg8d1x3UP+sv+ALXtvNRreI6HC3IkyWPYHtMLgWl23cCDxfl81tBosMZaRiavAQS4PilElDgkXd1wOP5rD6XhbkZOTC+9j49rqNGja6rG0aLFyIZYp8kNibtbCZLZ2I7falucvkS0fFz02mvx5XNZma0GGzTfaBLeSCb+tt7n17+S1b9MiPggza28imx749oa0ADz+XPryvQn9vitfle6VRjkslwMmG1mQ/K+gyQGQlxdLLudZ7gDyCi22sGmD5rTWuloT7GPV8lgKeyqQU4KttXTBdlwN+uFS7UsZv1x965F3i+bnfek2OPqmdve+jZWZHTWPLGQWl7+37y6EBcl+TYBvRmK0kbjJKa+G5deuNrfyS36fjCAJZf1Y/eCdLJ7n2hVJsdaeaLWW4LIsdwkkc+YSOmIsNLiWH07U37R6LcrmptLyocOefVNRZLC32yKkIjIeHcAGyDVUeR5ealBMjGx9alOXkSSxNe6JzcWnhzRy0i6HI4PPeisSbSdQyYj9L1WNwbuaSXlg205tmqv3h34sKw6Xj4mZjvydWfK+B4d4bndtrQTxd9wXefvVVLDzMTSZMWXKGdsfJM4RzSNDmu908UDbfaBo/PysAZ2VhY74sNk2tiM4j3vvxGudVnm3WQ4BwF/wA1gYMWkYuNbtWJjlheGMcxofTxtJAaPTgCvUqv/wAFikiY3Gy3tjAaZ4+Kpz3B489wLT9h81fl/QtLzZosfCgkMTmM3GdxtwBdsI/t8Cv3uUwtxNCwMp8WRgPdHFFkHfcdB+1wd7IrtdDd6BdMtDNqL8CafCwdNc1jZNokBsF3a9tduPVdAQLKUghC0vUmnafqWBHBniXcZAITA3dJurkNHnwDfwFreVyFxOuZuoO05uqYL5WZjppIvDZW7HjYx7nMIIPtEtaXce1wAQKKcXZTETFSxo+itIHbA1uX4vLGD+JC6Lp/D0/TWZGFh4kuJM0h8kczg57geztwJtvcfAghcweoepNSj8OGN8DtzXMdDgvO4A2bLjQ2kbCD71nstnpM2sZ0UEmpR+Dq4yS6FvhbBFBx4gd6sPYerqomrU8pmY5lDHTwxn2w2/VZrpXUB/aj2/eQuR6F0r6HpUMAx5I/FJkqQg9+LafMcLofyhTnG6Qlc01vyIY7+BeFZ0+0CHTh5/Rgf+ZyljPsOfJ1sLNkLG+jQFRn5YwcGbKdG+QRt3bWDkrKHZY2bKYMV8gaHVx7XYXxZ+A81n/acxxw4N3XmcyQF2JjlgNkNuyPgbXZCQTQMlDXtD2h214pwvyI9VyzI4o3Rynp7Jila4F0r8Vmxh3e9293zPoF1TXulgZI6N0bnNssd3CuymJ7Qp08c8b65tivC43qDnU/+ALptWknjgjGPI6N7n7bbFvvg8fD5rzjqXX4tI1MQ5jZBK6MPp7tzqN964B47BaNt5I6vZ0WivyYodQfhuiZljHcYXTe4H7Tt3fC103R2VruZ07FL1FDjRajvc1wx3Atc0Hg8WAfgCuM6G1iDXMvJixXNsMo722OQe4811mVqOJosjsbHzMTFaNsZY8bQJSb4sVRF+ajuZ99UlpeLoHha7LvYVr/AM/yv/RNytPfONzS0SNve08it3kKta7P6iZtk26lp7xE1pkDDZaT3ur/AILPjayWNrThtYL5J7eq1C2OoRzi3Tva+32yvqiu3ZYFfBdLQ8GXUj3AjalI0rbV00ub08+Llgv4LTvxDG7a4V817IdOZJw5jSsDL6SxMwe03afUd1VGvj+0+ll9A4xb05gygCg2Vt3z75K61cxouLqGgYQxWhmViNJLQBte2zZ581vMfU8Wd2zeY5P7Eg2lc7ViZymWvDKKplpX+4U9JX8RlVJsZzgxhc401oJJ9AFz79Q0aDFniY+WSLNkL5XW8inAFxBPo0gkDyK6EtsEevoaWJFo+nQfq8KBvFH2bsfb/kpk0eVnaDnZUkr8XJmkeWtc9gLR7IIu7HYO+2x3Wx07DwM3RsYuwImREF7YXHeGEgtPPy4WzZjQMJcyCJpNAkMAuhQ/gnDQOAAB8AnYUDBxGvL240IcRROwXXJ/En71YIYw9zxGwOcbc4NFk+pPmrNp9ChbQaLhfpaAihSGWJoNyN+9Ys2rYEDXF+UzjyALj9wFoDLWvyMLIZmnM098LJZGhs7Jg7ZJXuu9nkOHa/McHsFinqnTrpkebIf2MOT/ABAQPUZdxDo2qSH4xMYP4uQKZfhaw/3s3CYP2MZ7vxer8LD+jeJJJKZsiU3JKWht12AA7ADsPme5WsOr6w/9T05KB6zZkTfw3JoszqN0zDJpeBHDuG8DKe5+3zr2Kv5pk0/5UiP9E4I7A8TUMdvPzJ/wWs6Lyhg5ZjyJHkVQBslv2enyXR9VaKeqNJGBPFJjtbKJWyb2n2gCBx9q5+Lo/U8eIMOVFMR2Nlv49lo0q6KlTnPuelRZEcrQY3tdfx5Uke5tja036rzUw9Uae8OgbK9jeNvDwVhza71bGwt+ju8S+5xnVX2FL8bniT9Xjs9EfHjsILcGC2mxx2WNkalK26iaPmSV5s/W+spHH9GfsxHfzQ8fq/J2/oZR61B3+8KcaFd0J1Zl1+oatktY7bIGGvqDleMdV4s+Zqz8mUvfvFBx5teiR6N1FmkDIuNnnucB/P8ABbs9N48uA3FyWMfTaL6ok+qtw6cJQz90PO/ybTyaNkZmTG0FwLPZd2Ioro9cyfz1M+UhsRM7JyO49kVSzsXo2TTZZ3Y03jRyAeyRTm1+KWTSsiAkyQHbVe6VOeiZ6pPC4ioajDc1usHL3AsOTPNtHepKofYqI9HlvULnYBlBobQJ21Xf7lshjwxu4h2k/ArOx8ffW1p+QBSnHBPqyXzzPy2AlgaAeKNrGML/ACC2mPjyMa4+E4ehcEXY0ju5pPGYjiFeXdqvCPmiGLZfQx9Z5+wJhiRjyJT6kadQKCdrwkoqAFYV9M+Jw2hGWCCdtSxtcPiFVH7oVrVXKyFTMeTH/q2Q5rf92/2m/wDZW/SXmMiSEgjzYbB+SKDuyU89zjjs1+Tk6k97Bg4kTR9d+W8t+4Nu/tpLWtOHtZGAz9yFx/FyzihuRR217sXV399Tjb+7CB/Cv8VW7SdQkH6TW5gPRkf/AOltdylooracdOAu3S6rnvd6hzB/9SoelsB/63J1KUeYdmPAP92luLUtMmob0noYILsHxCP97NI//qcVmR6PpcQpmn4w+cYP4rLtC0AGQQRio4ImD9lgCIpvYAD4BAlKSgHLlNypLrKIcmQzOJaqmWTymkNhKxOOxTHK3ZY5CrewjsrgUrzwiJkTixXbgq3X6FZBCQtUrRpjEu9VU51eayXBUPHkp4yUwDHHzT7yPNKxtlMWBOZ5EQRz3ep+9IZD2s/enLFW5qLFKpHkhUFxV72KotKsiUZhXZUspi3nsoGp2VOnLEAylftUpYraKK0UnUpFIwUPIR4USCsj4IEKxCgUwq5R5T0htTsE5RtNSFJAFEaQQQFKU6BCZqlE9cIFqYpW5Bp5VhCWvgiyOHcJXHhRAoBECVECmStyqcLV5CQgqUSVEaE6G2kewRYopaqnBWlKRaYY7h6KstWSWpC3nspRJUxyxQMCyNiGz4J9RU6SlKViiy2upXSFKxSkWFdKKyh6IUEAiFBOAge6AWkKTqICulKTkIUgiUhXKtoIUEBXSFKwgIEIsK6QIVlKULTsKiEKVtBSgiwoLVNqtICFJ2FJagWj0V9BCgiwxyxLsKyKChATsqY21AtKyqHoloIsUxtvwSbCsogc8IAD0TsUxdimxZW0V2Q2j0RYpimMqCM1ysraL7I7R6J2T//Z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19459" name="AutoShape 8" descr="http://img1.imgtn.bdimg.com/it/u=3652739021,3675634560&amp;fm=21&amp;gp=0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19460" name="AutoShape 10" descr="http://img1.imgtn.bdimg.com/it/u=3652739021,3675634560&amp;fm=21&amp;gp=0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7720" y="350574"/>
            <a:ext cx="4342566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研究设计</a:t>
            </a:r>
            <a:r>
              <a:rPr kumimoji="0" lang="en-US" altLang="zh-CN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设计类型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504825" y="1347788"/>
            <a:ext cx="10804525" cy="418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试验设计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（随机方法、试验分期）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总样本量：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本中心完成例数：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l"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8992" y="1099026"/>
            <a:ext cx="10510345" cy="2453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试验药物（药物名称、药物用法用量保存方法）：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对照药物（药物名称、药物用法用量保存方法）：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基础合并用药如有（药物名称）：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807720" y="350574"/>
            <a:ext cx="4342566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研究设计</a:t>
            </a:r>
            <a:r>
              <a:rPr kumimoji="0" lang="en-US" altLang="zh-CN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试验药物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 descr="data:image/jpeg;base64,/9j/4AAQSkZJRgABAQAAAQABAAD/2wBDAAgGBgcGBQgHBwcJCQgKDBQNDAsLDBkSEw8UHRofHh0aHBwgJC4nICIsIxwcKDcpLDAxNDQ0Hyc5PTgyPC4zNDL/2wBDAQkJCQwLDBgNDRgyIRwhMjIyMjIyMjIyMjIyMjIyMjIyMjIyMjIyMjIyMjIyMjIyMjIyMjIyMjIyMjIyMjIyMjL/wAARCADcAQ4DASIAAhEBAxEB/8QAGwAAAgIDAQAAAAAAAAAAAAAAAQIAAwQFBgf/xABHEAABBAEDAgMEBQgGCAcAAAABAAIDEQQFEiEGMRNBUSIyYXEUQoGRsQcVIzNicqHRJDRSksHwFjVDU4KisuElRGODk8Li/8QAGgEAAgMBAQAAAAAAAAAAAAAAAAECAwQFBv/EACcRAQACAQMDBAIDAQAAAAAAAAABEQIDBCESMTITIiNRFEEzQlJx/9oADAMBAAIRAxEAPwDyykwCCYBescIQE4CACdoQiItWAIAJgghAThKAnCRjXZMEEQEGYIhQBMAkYhMEAE4CDQJwEAEwCRoE4CACakAQiFAEwQYogKAJg1IxATBBMEGiYBQBMAkECYKAUmAQaUmARHZFICEwHKATDumYgJwLQCsaOEg83ATAIhqYBXMsygbwnAUATAIJAE4CgFJwEGgCalAE1JJBScBQBMAkaAIhqYBMAgwATUiEQEjEJgEAE4CAgCYBEBGkGgCYBEBMAkaBqZQJgEjAC0wbSICYBAABMBaIam2oMAE1IgI16IABFENTBqAACcIUmASBmhXNHCrAVg7IDzoBMAoAnCuZQA5TgIAJxXqEHEIAnAUAThp9EkqQBNtRDCO7SPsTBp9ClaVSACYBQDjkj701tAvc2vmErOkpMApbf7bP7wU8WIGvFj/vBB0ICYBK2WMmmyMJPxWYzCyZG7mQucPUJXAqVACcBZI03MAs47/uSOx5Y/fie35tRcH0zCqk4HKACcBAQBNSICYBBgGpwEQEwCQgAEwbymDUQEGlIogWmAQAATBqICakgFKUmATAIBQ1OGpgLThqDKGpw1MGpw3hIPNwEQE9KUr2Wncfk10/EzMzPdlYkM5jYzZ4rA4Nsm6BXpH5g0qQf6vgYf8A02Bq87/J05kTNUe9zgA2Og11bj7Xs35L1bHaBEwC6DRXN+S4+7ymNWal1dtjHpw1D+lcF36umfOMFYWR0VHkAjwcWf4OYAf4hbiLUMo5GoMOHJtgnZHC5zdrZAQAaIu6NnsO47d1l6XqbsrWs3Bfp2ZjnF7Tytb4UoPYtIJ8uaIBWf1s4/a/oxck3oRrgK0rFA8rDFa3oShxp+GPsYu6I5PzQS/JzP08XEDoWv8AyWEPsZ/JIOkWtz24hwoA50RlD9g2UCARuA97kGvRd1SiPydT7Hp4uPb0U5v1cQfd/JWDo54+tij/AD8l1nkgl+RqfY9PFzA6SeP9vjj5A/yTjpM+eVCPk0rpFEevqfY6MXODpNvnlx/ZGUf9Eoj3y2//AB/910VKJevqfZ9GLmX9FYL/AH5WO/8AZH81S7oDSXd5Hg+rW1/iurKClGvqf6L08Ppxs/5O9LbjyvjzMoSNYS2w0i68/NecgcBe7Sj9BL+478F4cG8Bb9nqZ531TbJuMMcaqChqcNRDU23hbWYqYBMGpttJGUBNSICYNQRQEwCZrU7WoMganAThqbakCtCcBENTBqAgCYDhQBOBwgnnFI7U1IgK5TTt/wAn7SMbUiZHRskLWOc0XxtefLn0PkvWYmnaAe9Ly3oUAaLn3G126YVfkRGTwvV4xdX/ABXG3c/JLqbePjhzmD+kzM9xklk36nG5rHbKFEjjYb+ryHc00WCFldMMc/WdcyTPqGx05a2HJlY9lAcPjoW0HkbSTQCswS98m58LY5Ham+yMfwHPAbwXC7Jrjd9YAGqVvTTC2TWJPFwpw7LfU2IzaDTQC1/tG3tI2mq+Sxyvhua5XI6r1tj6TqnUGFlS4MD9Pwo8jFE82x2Q9zHO20Tzy0DjnldcuXzukhnaj1HlSyYzjquFHiwl8O50BbG9pdZ+LgePRRhI0HWWAMXBdmCZs02NjTZLoYXPixTMBtEjvqgk0L+ZUd1xpDW5jgzOc3FyPohLcUnxMjeW+FH/AG32LoeXJWtH5PwzUIMnxNPyYzj40OQzMxXSG4Whu6OnACwOzgaNFZr+jd2kuxWai+LKZqsmq42SyIHwpHPLgC0mnCnEH1+CfBcnz+ttP00D6Th57HsgGTksdG1rsWIuLQ6QF3qCabZoWg/rbDbqDscYGccePOGnyZga3wmzGtg72Q6xyBxYtU5nRb87UYdSn1DHkzjjtx8l8unRSMlDXEtLWOJ8MiyLBPHdY2B0jkz6rqE+dlZMOEdadnRYTQzw5tob4byfeAsctvnaEcDkuB1Tnai/HOZi5WBevuwIxE6MiQAP9iTkmht9oirNVxau07rKbXvo+PjaZk4J1HFlmwcmaRjg8xkB4octq+Ce/wAFsIuksaPM8b6blOjbqn50jhO3bHKQ4OANWWncTR7UKVundLYOl/mnwZJ3HS4JoIC9w5bIQXbuOTwK7I4Da4jJ2YkTcl4fMG+24eZVyKCRghRTIJgkn6mQfsH8F4ntXtsnMb/3T+C8WI5XR2H9mTdforW2U4Yb7Fc31Y7UGx4zcR0jYnWH+G6iXeQ9ey1L+mtXGlPz342pEbmhtwyEOBBJdu7UDwt8yzxjbu9p9D9yIafSl5a98kLGgfSWyjuCSB+NrM0PO1h+rwRQSzvaXjexzyRt8+6JmIPo4t6QGpgE1eiYNQrKGpwEQE4CDLSNJg1MAkQAJgFKTAIJAE7RwoAnaOEE852o7U9IgK5B3vQQkZo2ZNG5rfDyQ4lwJHuV2Hfv8V6i2wCW9wDXzXmfQcLZNHnL/c+l80QHe60cX35IXp7AuLuv5JdPQ8IaDQmyRYGneNjPxpX5csr2OgMZB9om22a+d0QAfOlk9JuifpeXJFiSYv6RwMb9tmmgB9t4O4UfVbDNxPpMYex+yeIPdC7YHBry0gGj3q+y1PRUwm6byJTNgzvdNI582DGWRvcWtJsEn2gTRrgEV5LJPZfDoL5Wlyjq8GdlPxfFmhc22NfTgDtbQaOK5JJu/dpbo8OK5/O6ohwuootPfGwYjYpnZOW53ETmRiTaB5+yQT6WAkYNn6hMjJX44po9qJjWAOvYTyTdj2wDdFEP6jcHHwmAuoAOMdM4bZ47g+3x3HC00nWmpSYsphwMWLJjflyOjme5wEMEbH0a7PdvA9Bz3pbXM6uhxcuDGj0zNyHTMx3botga0z2I2ncRySKPp3PCZJLi9RGMxjKjk3nlz9raFuBFAc2CPtC2mlQ5UGnxxZr98zeAd24hvFAmhf3LQM66hmGO6HTMkxv+jtmc6RjTA6aUxsaR9blrrI+H2dYg0QRQSCKKIJhFFFEArx+jf+6fwXjZbyvZH/q3fI/gvIC3krobH+zJuf0wc3D+kticSAInb6PnwupxfyndMY+hfmbJfmY88Ue17HwEgfda0GTkx4OLJkykBsY3fM+QWkwujPzpnZGfqGU/HZNjghrG25zvNv3eas3WETEShoZVwTUuoenMh7nRZzDfrA/+Sy9O0d8OTHnHaGPZuaNtEgjgpJPyb4mLnCTIZny4zzbAYhFY9bJ5+xb5s4fLLikBr8UhgFUTHXsOr5cfMFVbfG87lZrZT01CBqYNThqNLoMhQ3lc1l9YMxsqWCPBc/wnFpc9+3tx2pdS0chZHS/QWhamyabUcJ08skhcXeK5p5N+RWbdZ54Y3hLTtI0pyn1YuHFHrTYS1+nkSA0W+J2/gmZ1zi3UuHI392QH8aXV9T9K9N6LmTCDQo5Qa2mbIlNep4cLXneq6Zizu3Y+NBhAeURc6/7ziscbjX+3Qyw2VcYy73AzIdRxI8qDd4b+24UVlhq1PTEIg6exYg4u2giz58lbkBdPGZnGJlxs66prsAanAUAThtpoPPtgHYKBit2ohhVtlTv+g4d+jH9LGwfTbO49+G8Af57r0loXnXQ7S3R2+xuvLd3Nf7uvJejtC4u5n5JdLR8IRxLY3uFWGki/kud6SzH5WhZ0jtXwtSG9zo5MXH8Da0gWHM8juDvIea6OSxC+g8naeGe928vj6LTdPmZ3S8r8g6i5xe8NfqUYZkFgd7O8AD418OfNZp7Lobc9ytNk9K6Hmam3UMjTMZ+SN5c50YIkL27SXA+9wPNbl3vu+ZUpINA/ovp90T426cyFj5nyuEDjFZe0Nc07a9kgUW9lsZdJwJcr6S/GaZd0Lt1ngxEmPj9kk0s0ixygmbncro3TsnUMCdrIoYcNzXNijgbucWvMgHiHkN3G6/iLK6FFRABBNSFIIqiNIICIIqIBJeInn9k/gvHsjI8EAMY6SR3ZrfxXsM36iQ/sO/BeRY2I2XIEzx+k7g+not2zyqJZ9eLmAh0sZFT6g4Oewh8cPYNNd/iVto8IxmLxS1zpOQGv7fA+Su+hvxhuma4Hbbdwq/ikhx3vdvJNn0Wicr5tXVJPuDRtsnsLdaw5ovFl3ubU8bS3fXIHmD8FvcbRmZWDkS/TAJo+REW1YHflat8cjA4bjZPJHmljlE8R+hzHdgRvN7XgBw9FdSabDMsR2X4jRub81IgXRtJbRI5Hor8crU540AC1WXNqI6jwcfA1CfFEkTnPEbuDR715rY54yxhP+gtYcg0Gl3YfFa/T9O1jHmGTkRvnneNrZWA3Q8hR/BGXTMVJY3fBcqTXciRodqj5WkC3Pxg6vhysefT8uLOxgc3xonTBrx9Hjbubz6Cx2H3rpMWWfInMZxpHuLC1m4gc1xyTQWDlnJyIQGYTw5ptri/sQeDwqo08Lqlk5ZfbMawNAa1oDR2A7KwBYemyZz/EZmwtY5tEOYeCD5LYBquUSUBO0UFKTAIJwoYaTBnwWUIURFXkrLT6Xc9DsaNKi3OLf6U+jtuz+j4XoDQuM6MY4dOxbexzva+XC7Vo4XF3E/JLoaUe2BCx5cYQwZsge4mctcQew7DhZQHklyh/RJB61+IWZbCp3vH5qIn3j80KTICgU1IUgyqIqUgAoipSCKoQioggUpFRBqco7cPId6ROP8CvP9KxY5oW5G3hxqj5Uu81R3h6PnP/ALOPIf8AlK4bpXMxs7RYX40rZAHODq7tPHBV2nMxE0hlES6VmLq1RZETXyNaAGWA4bfkfJYEumak+Z734kluJJplDn4Lb6hgazNNgz6dNsx2Y8TZGbvfImY4juK9kGzRsWPNYbcvrQYxe/GhMjIXvLPBFuktgDR7QB4MjhXvbQCfNKM57jpYg0vNA5xpj8C1Xt0qYtBdjG/i1Jnax1Liukccfbj74I43nE9t+90bS4Nut3tP9gnih9uI5nV00glla5krmRuaNrAyImMh1C/evkg2OVOM8i6YbJunCE/q2N481z+oxQxZWyItND2tvkTyt0dLyX6Yxk3hyZj3h8z5nEtLhxYDaHYDgUOStNqEDsadrJJA922yWsDQOfIK/bZTOanWiOlVj22Sx6LKMrA4PLKI828KjBj8aVw3tYA0kveaDR6krcHp7OLbaxj2kWCx4Nq7UzxjL3IYYzOPDW78M8+Dz8W3/irWyYjqDYf+X/uskaFlg07Hdx8R/NXM0gxfrYy3nzKrnPD7TjHJrMkM8E7ImsbY7eaxAFtdTdjQ44iaf0jiKBPeu61QIV+lN4qdWORpMAgCiFaqpznhJhF8FmeCp4SdrHadKsLOnsamgk5nb7V1zQuc6YjcNAxNrSf6Q4mvIWV0zQuNrz8kt2n4wgCTI/q5/eb/ANQVtJZhcNftN/FUpsc90UaUpACkKT0lNAEkgULNlMEIUpEloItwFmhZ7n0VTMnHklEUc8TpC3fsa8E7bq69L4QFlKIGWIUDLGLNC3jk+nzT0gFpYGsati6JgOzMonaDtaxvvPd6BbDsvJ+v5tQfr5jyxtx2N/owb7pb6/O+6nhj1TSnW1PTxuG7k/Kbij9Xpk7v3pWj/AradOdZY2v5UmK+D6NOBujaX7vEHnRruPReRn1W36Z0vN1TW4GYT3ROicJHzj/ZAHv8/IBXZaeMQx4bjUnKIeu68dnTuon0xn/gvPugMcRaFY3U6RzuZGvHYdiOa/eFrvepHbOmdSNj+ru7riug2NHT7C3E+jbnuJpwLX/tNI4r+Sjh4t893eZUuJDHjPl1F+HKMUvtnnGyi4nj4/ySwuM4k+j9QBzY3eG7cxppx5oknnz+74LLl0bT9Sx4H5mJHLI2HYHmwQCOeR/kLHl6V0mSExPge5hk8Ta55IBoihfYe07j4lUcJizEyTlRu/PLpWR04xbGW4H1I8j8llShYOm9N4uk6lPl473bZIhE2IjhosEm/PsPgFsJeyf/AAmveO65HXzWoD9xdg8d1x3UP+sv+ALXtvNRreI6HC3IkyWPYHtMLgWl23cCDxfl81tBosMZaRiavAQS4PilElDgkXd1wOP5rD6XhbkZOTC+9j49rqNGja6rG0aLFyIZYp8kNibtbCZLZ2I7falucvkS0fFz02mvx5XNZma0GGzTfaBLeSCb+tt7n17+S1b9MiPggza28imx749oa0ADz+XPryvQn9vitfle6VRjkslwMmG1mQ/K+gyQGQlxdLLudZ7gDyCi22sGmD5rTWuloT7GPV8lgKeyqQU4KttXTBdlwN+uFS7UsZv1x965F3i+bnfek2OPqmdve+jZWZHTWPLGQWl7+37y6EBcl+TYBvRmK0kbjJKa+G5deuNrfyS36fjCAJZf1Y/eCdLJ7n2hVJsdaeaLWW4LIsdwkkc+YSOmIsNLiWH07U37R6LcrmptLyocOefVNRZLC32yKkIjIeHcAGyDVUeR5ealBMjGx9alOXkSSxNe6JzcWnhzRy0i6HI4PPeisSbSdQyYj9L1WNwbuaSXlg205tmqv3h34sKw6Xj4mZjvydWfK+B4d4bndtrQTxd9wXefvVVLDzMTSZMWXKGdsfJM4RzSNDmu908UDbfaBo/PysAZ2VhY74sNk2tiM4j3vvxGudVnm3WQ4BwF/wA1gYMWkYuNbtWJjlheGMcxofTxtJAaPTgCvUqv/wAFikiY3Gy3tjAaZ4+Kpz3B489wLT9h81fl/QtLzZosfCgkMTmM3GdxtwBdsI/t8Cv3uUwtxNCwMp8WRgPdHFFkHfcdB+1wd7IrtdDd6BdMtDNqL8CafCwdNc1jZNokBsF3a9tduPVdAQLKUghC0vUmnafqWBHBniXcZAITA3dJurkNHnwDfwFreVyFxOuZuoO05uqYL5WZjppIvDZW7HjYx7nMIIPtEtaXce1wAQKKcXZTETFSxo+itIHbA1uX4vLGD+JC6Lp/D0/TWZGFh4kuJM0h8kczg57geztwJtvcfAghcweoepNSj8OGN8DtzXMdDgvO4A2bLjQ2kbCD71nstnpM2sZ0UEmpR+Dq4yS6FvhbBFBx4gd6sPYerqomrU8pmY5lDHTwxn2w2/VZrpXUB/aj2/eQuR6F0r6HpUMAx5I/FJkqQg9+LafMcLofyhTnG6Qlc01vyIY7+BeFZ0+0CHTh5/Rgf+ZyljPsOfJ1sLNkLG+jQFRn5YwcGbKdG+QRt3bWDkrKHZY2bKYMV8gaHVx7XYXxZ+A81n/acxxw4N3XmcyQF2JjlgNkNuyPgbXZCQTQMlDXtD2h214pwvyI9VyzI4o3Rynp7Jila4F0r8Vmxh3e9293zPoF1TXulgZI6N0bnNssd3CuymJ7Qp08c8b65tivC43qDnU/+ALptWknjgjGPI6N7n7bbFvvg8fD5rzjqXX4tI1MQ5jZBK6MPp7tzqN964B47BaNt5I6vZ0WivyYodQfhuiZljHcYXTe4H7Tt3fC103R2VruZ07FL1FDjRajvc1wx3Atc0Hg8WAfgCuM6G1iDXMvJixXNsMo722OQe4811mVqOJosjsbHzMTFaNsZY8bQJSb4sVRF+ajuZ99UlpeLoHha7LvYVr/AM/yv/RNytPfONzS0SNve08it3kKta7P6iZtk26lp7xE1pkDDZaT3ur/AILPjayWNrThtYL5J7eq1C2OoRzi3Tva+32yvqiu3ZYFfBdLQ8GXUj3AjalI0rbV00ub08+Llgv4LTvxDG7a4V817IdOZJw5jSsDL6SxMwe03afUd1VGvj+0+ll9A4xb05gygCg2Vt3z75K61cxouLqGgYQxWhmViNJLQBte2zZ581vMfU8Wd2zeY5P7Eg2lc7ViZymWvDKKplpX+4U9JX8RlVJsZzgxhc401oJJ9AFz79Q0aDFniY+WSLNkL5XW8inAFxBPo0gkDyK6EtsEevoaWJFo+nQfq8KBvFH2bsfb/kpk0eVnaDnZUkr8XJmkeWtc9gLR7IIu7HYO+2x3Wx07DwM3RsYuwImREF7YXHeGEgtPPy4WzZjQMJcyCJpNAkMAuhQ/gnDQOAAB8AnYUDBxGvL240IcRROwXXJ/En71YIYw9zxGwOcbc4NFk+pPmrNp9ChbQaLhfpaAihSGWJoNyN+9Ys2rYEDXF+UzjyALj9wFoDLWvyMLIZmnM098LJZGhs7Jg7ZJXuu9nkOHa/McHsFinqnTrpkebIf2MOT/ABAQPUZdxDo2qSH4xMYP4uQKZfhaw/3s3CYP2MZ7vxer8LD+jeJJJKZsiU3JKWht12AA7ADsPme5WsOr6w/9T05KB6zZkTfw3JoszqN0zDJpeBHDuG8DKe5+3zr2Kv5pk0/5UiP9E4I7A8TUMdvPzJ/wWs6Lyhg5ZjyJHkVQBslv2enyXR9VaKeqNJGBPFJjtbKJWyb2n2gCBx9q5+Lo/U8eIMOVFMR2Nlv49lo0q6KlTnPuelRZEcrQY3tdfx5Uke5tja036rzUw9Uae8OgbK9jeNvDwVhza71bGwt+ju8S+5xnVX2FL8bniT9Xjs9EfHjsILcGC2mxx2WNkalK26iaPmSV5s/W+spHH9GfsxHfzQ8fq/J2/oZR61B3+8KcaFd0J1Zl1+oatktY7bIGGvqDleMdV4s+Zqz8mUvfvFBx5teiR6N1FmkDIuNnnucB/P8ABbs9N48uA3FyWMfTaL6ok+qtw6cJQz90PO/ybTyaNkZmTG0FwLPZd2Ioro9cyfz1M+UhsRM7JyO49kVSzsXo2TTZZ3Y03jRyAeyRTm1+KWTSsiAkyQHbVe6VOeiZ6pPC4ioajDc1usHL3AsOTPNtHepKofYqI9HlvULnYBlBobQJ21Xf7lshjwxu4h2k/ArOx8ffW1p+QBSnHBPqyXzzPy2AlgaAeKNrGML/ACC2mPjyMa4+E4ehcEXY0ju5pPGYjiFeXdqvCPmiGLZfQx9Z5+wJhiRjyJT6kadQKCdrwkoqAFYV9M+Jw2hGWCCdtSxtcPiFVH7oVrVXKyFTMeTH/q2Q5rf92/2m/wDZW/SXmMiSEgjzYbB+SKDuyU89zjjs1+Tk6k97Bg4kTR9d+W8t+4Nu/tpLWtOHtZGAz9yFx/FyzihuRR217sXV399Tjb+7CB/Cv8VW7SdQkH6TW5gPRkf/AOltdylooracdOAu3S6rnvd6hzB/9SoelsB/63J1KUeYdmPAP92luLUtMmob0noYILsHxCP97NI//qcVmR6PpcQpmn4w+cYP4rLtC0AGQQRio4ImD9lgCIpvYAD4BAlKSgHLlNypLrKIcmQzOJaqmWTymkNhKxOOxTHK3ZY5CrewjsrgUrzwiJkTixXbgq3X6FZBCQtUrRpjEu9VU51eayXBUPHkp4yUwDHHzT7yPNKxtlMWBOZ5EQRz3ep+9IZD2s/enLFW5qLFKpHkhUFxV72KotKsiUZhXZUspi3nsoGp2VOnLEAylftUpYraKK0UnUpFIwUPIR4USCsj4IEKxCgUwq5R5T0htTsE5RtNSFJAFEaQQQFKU6BCZqlE9cIFqYpW5Bp5VhCWvgiyOHcJXHhRAoBECVECmStyqcLV5CQgqUSVEaE6G2kewRYopaqnBWlKRaYY7h6KstWSWpC3nspRJUxyxQMCyNiGz4J9RU6SlKViiy2upXSFKxSkWFdKKyh6IUEAiFBOAge6AWkKTqICulKTkIUgiUhXKtoIUEBXSFKwgIEIsK6QIVlKULTsKiEKVtBSgiwoLVNqtICFJ2FJagWj0V9BCgiwxyxLsKyKChATsqY21AtKyqHoloIsUxtvwSbCsogc8IAD0TsUxdimxZW0V2Q2j0RYpimMqCM1ysraL7I7R6J2T//Z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19459" name="AutoShape 8" descr="http://img1.imgtn.bdimg.com/it/u=3652739021,3675634560&amp;fm=21&amp;gp=0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19460" name="AutoShape 10" descr="http://img1.imgtn.bdimg.com/it/u=3652739021,3675634560&amp;fm=21&amp;gp=0.jpg"/>
          <p:cNvSpPr>
            <a:spLocks noChangeAspect="1"/>
          </p:cNvSpPr>
          <p:nvPr/>
        </p:nvSpPr>
        <p:spPr>
          <a:xfrm>
            <a:off x="144463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7720" y="350574"/>
            <a:ext cx="4342566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研究设计</a:t>
            </a:r>
            <a:r>
              <a:rPr kumimoji="0" lang="en-US" altLang="zh-CN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8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试验流程</a:t>
            </a:r>
            <a:endParaRPr kumimoji="0" lang="zh-CN" altLang="en-US" sz="2800" b="1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50623092239"/>
  <p:tag name="MH_LIBRARY" val="CONTENTS"/>
  <p:tag name="MH_TYPE" val="NUMBER"/>
  <p:tag name="ID" val="547113"/>
  <p:tag name="MH_ORDER" val="1"/>
</p:tagLst>
</file>

<file path=ppt/tags/tag2.xml><?xml version="1.0" encoding="utf-8"?>
<p:tagLst xmlns:p="http://schemas.openxmlformats.org/presentationml/2006/main">
  <p:tag name="MH" val="20150623092239"/>
  <p:tag name="MH_LIBRARY" val="CONTENTS"/>
  <p:tag name="MH_TYPE" val="ENTRY"/>
  <p:tag name="ID" val="547113"/>
  <p:tag name="MH_ORDER" val="1"/>
</p:tagLst>
</file>

<file path=ppt/tags/tag3.xml><?xml version="1.0" encoding="utf-8"?>
<p:tagLst xmlns:p="http://schemas.openxmlformats.org/presentationml/2006/main">
  <p:tag name="MH" val="20150623092239"/>
  <p:tag name="MH_LIBRARY" val="CONTENTS"/>
  <p:tag name="MH_TYPE" val="NUMBER"/>
  <p:tag name="ID" val="547113"/>
  <p:tag name="MH_ORDER" val="2"/>
</p:tagLst>
</file>

<file path=ppt/tags/tag4.xml><?xml version="1.0" encoding="utf-8"?>
<p:tagLst xmlns:p="http://schemas.openxmlformats.org/presentationml/2006/main">
  <p:tag name="MH" val="20150623092239"/>
  <p:tag name="MH_LIBRARY" val="CONTENTS"/>
  <p:tag name="MH_TYPE" val="ENTRY"/>
  <p:tag name="ID" val="547113"/>
  <p:tag name="MH_ORDER" val="2"/>
</p:tagLst>
</file>

<file path=ppt/tags/tag5.xml><?xml version="1.0" encoding="utf-8"?>
<p:tagLst xmlns:p="http://schemas.openxmlformats.org/presentationml/2006/main">
  <p:tag name="MH" val="20150623092239"/>
  <p:tag name="MH_LIBRARY" val="CONTENTS"/>
  <p:tag name="MH_TYPE" val="ENTRY"/>
  <p:tag name="ID" val="547113"/>
  <p:tag name="MH_ORDER" val="1"/>
</p:tagLst>
</file>

<file path=ppt/tags/tag6.xml><?xml version="1.0" encoding="utf-8"?>
<p:tagLst xmlns:p="http://schemas.openxmlformats.org/presentationml/2006/main">
  <p:tag name="MH" val="20150623092239"/>
  <p:tag name="MH_LIBRARY" val="CONTENTS"/>
  <p:tag name="MH_TYPE" val="NUMBER"/>
  <p:tag name="ID" val="547113"/>
  <p:tag name="MH_ORDER" val="1"/>
</p:tagLst>
</file>

<file path=ppt/tags/tag7.xml><?xml version="1.0" encoding="utf-8"?>
<p:tagLst xmlns:p="http://schemas.openxmlformats.org/presentationml/2006/main">
  <p:tag name="commondata" val="eyJoZGlkIjoiMTlmMzg5MjMzNWJjNTIzYmQzMDQ5NjZkNTBhZmU1ZGQifQ==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Arial"/>
        <a:ea typeface="微软雅黑"/>
        <a:cs typeface="Arial"/>
      </a:majorFont>
      <a:minorFont>
        <a:latin typeface="Arial"/>
        <a:ea typeface="微软雅黑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 rtlCol="0" anchor="ctr">
        <a:spAutoFit/>
      </a:bodyPr>
      <a:lstStyle>
        <a:defPPr algn="ctr">
          <a:defRPr dirty="0">
            <a:solidFill>
              <a:schemeClr val="bg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WPS 演示</Application>
  <PresentationFormat>宽屏</PresentationFormat>
  <Paragraphs>106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Calibri Light</vt:lpstr>
      <vt:lpstr>微软雅黑</vt:lpstr>
      <vt:lpstr>Arial Unicode MS</vt:lpstr>
      <vt:lpstr>黑体</vt:lpstr>
      <vt:lpstr>MS PGothic</vt:lpstr>
      <vt:lpstr>Times New Roman</vt:lpstr>
      <vt:lpstr>Office 主题</vt:lpstr>
      <vt:lpstr>1_Office 主题</vt:lpstr>
      <vt:lpstr>PowerPoint 演示文稿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D13001</dc:creator>
  <cp:lastModifiedBy>天天开心</cp:lastModifiedBy>
  <cp:revision>402</cp:revision>
  <dcterms:created xsi:type="dcterms:W3CDTF">2013-11-26T06:51:00Z</dcterms:created>
  <dcterms:modified xsi:type="dcterms:W3CDTF">2024-09-26T10:45:39Z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F5F2B518523E443E81F6DB8CC392F435_13</vt:lpwstr>
  </property>
</Properties>
</file>